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20"/>
  </p:notesMasterIdLst>
  <p:handoutMasterIdLst>
    <p:handoutMasterId r:id="rId21"/>
  </p:handoutMasterIdLst>
  <p:sldIdLst>
    <p:sldId id="340" r:id="rId2"/>
    <p:sldId id="342" r:id="rId3"/>
    <p:sldId id="365" r:id="rId4"/>
    <p:sldId id="367" r:id="rId5"/>
    <p:sldId id="368" r:id="rId6"/>
    <p:sldId id="369" r:id="rId7"/>
    <p:sldId id="370" r:id="rId8"/>
    <p:sldId id="373" r:id="rId9"/>
    <p:sldId id="371" r:id="rId10"/>
    <p:sldId id="372" r:id="rId11"/>
    <p:sldId id="374" r:id="rId12"/>
    <p:sldId id="375" r:id="rId13"/>
    <p:sldId id="376" r:id="rId14"/>
    <p:sldId id="377" r:id="rId15"/>
    <p:sldId id="378" r:id="rId16"/>
    <p:sldId id="379" r:id="rId17"/>
    <p:sldId id="380" r:id="rId18"/>
    <p:sldId id="363" r:id="rId19"/>
  </p:sldIdLst>
  <p:sldSz cx="9144000" cy="5143500" type="screen16x9"/>
  <p:notesSz cx="6669088" cy="9926638"/>
  <p:defaultTextStyle>
    <a:defPPr>
      <a:defRPr lang="en-US"/>
    </a:defPPr>
    <a:lvl1pPr algn="l" rtl="0" eaLnBrk="0" fontAlgn="base" hangingPunct="0">
      <a:spcBef>
        <a:spcPct val="0"/>
      </a:spcBef>
      <a:spcAft>
        <a:spcPct val="0"/>
      </a:spcAft>
      <a:defRPr kern="1200">
        <a:solidFill>
          <a:schemeClr val="tx1"/>
        </a:solidFill>
        <a:latin typeface="Roboto" charset="0"/>
        <a:ea typeface="ＭＳ Ｐゴシック" charset="0"/>
        <a:cs typeface="ＭＳ Ｐゴシック" charset="0"/>
      </a:defRPr>
    </a:lvl1pPr>
    <a:lvl2pPr marL="342900" indent="114300" algn="l" rtl="0" eaLnBrk="0" fontAlgn="base" hangingPunct="0">
      <a:spcBef>
        <a:spcPct val="0"/>
      </a:spcBef>
      <a:spcAft>
        <a:spcPct val="0"/>
      </a:spcAft>
      <a:defRPr kern="1200">
        <a:solidFill>
          <a:schemeClr val="tx1"/>
        </a:solidFill>
        <a:latin typeface="Roboto" charset="0"/>
        <a:ea typeface="ＭＳ Ｐゴシック" charset="0"/>
        <a:cs typeface="ＭＳ Ｐゴシック" charset="0"/>
      </a:defRPr>
    </a:lvl2pPr>
    <a:lvl3pPr marL="685800" indent="228600" algn="l" rtl="0" eaLnBrk="0" fontAlgn="base" hangingPunct="0">
      <a:spcBef>
        <a:spcPct val="0"/>
      </a:spcBef>
      <a:spcAft>
        <a:spcPct val="0"/>
      </a:spcAft>
      <a:defRPr kern="1200">
        <a:solidFill>
          <a:schemeClr val="tx1"/>
        </a:solidFill>
        <a:latin typeface="Roboto" charset="0"/>
        <a:ea typeface="ＭＳ Ｐゴシック" charset="0"/>
        <a:cs typeface="ＭＳ Ｐゴシック" charset="0"/>
      </a:defRPr>
    </a:lvl3pPr>
    <a:lvl4pPr marL="1028700" indent="342900" algn="l" rtl="0" eaLnBrk="0" fontAlgn="base" hangingPunct="0">
      <a:spcBef>
        <a:spcPct val="0"/>
      </a:spcBef>
      <a:spcAft>
        <a:spcPct val="0"/>
      </a:spcAft>
      <a:defRPr kern="1200">
        <a:solidFill>
          <a:schemeClr val="tx1"/>
        </a:solidFill>
        <a:latin typeface="Roboto" charset="0"/>
        <a:ea typeface="ＭＳ Ｐゴシック" charset="0"/>
        <a:cs typeface="ＭＳ Ｐゴシック" charset="0"/>
      </a:defRPr>
    </a:lvl4pPr>
    <a:lvl5pPr marL="1371600" indent="457200" algn="l" rtl="0" eaLnBrk="0" fontAlgn="base" hangingPunct="0">
      <a:spcBef>
        <a:spcPct val="0"/>
      </a:spcBef>
      <a:spcAft>
        <a:spcPct val="0"/>
      </a:spcAft>
      <a:defRPr kern="1200">
        <a:solidFill>
          <a:schemeClr val="tx1"/>
        </a:solidFill>
        <a:latin typeface="Roboto" charset="0"/>
        <a:ea typeface="ＭＳ Ｐゴシック" charset="0"/>
        <a:cs typeface="ＭＳ Ｐゴシック" charset="0"/>
      </a:defRPr>
    </a:lvl5pPr>
    <a:lvl6pPr marL="2286000" algn="l" defTabSz="457200" rtl="0" eaLnBrk="1" latinLnBrk="0" hangingPunct="1">
      <a:defRPr kern="1200">
        <a:solidFill>
          <a:schemeClr val="tx1"/>
        </a:solidFill>
        <a:latin typeface="Roboto" charset="0"/>
        <a:ea typeface="ＭＳ Ｐゴシック" charset="0"/>
        <a:cs typeface="ＭＳ Ｐゴシック" charset="0"/>
      </a:defRPr>
    </a:lvl6pPr>
    <a:lvl7pPr marL="2743200" algn="l" defTabSz="457200" rtl="0" eaLnBrk="1" latinLnBrk="0" hangingPunct="1">
      <a:defRPr kern="1200">
        <a:solidFill>
          <a:schemeClr val="tx1"/>
        </a:solidFill>
        <a:latin typeface="Roboto" charset="0"/>
        <a:ea typeface="ＭＳ Ｐゴシック" charset="0"/>
        <a:cs typeface="ＭＳ Ｐゴシック" charset="0"/>
      </a:defRPr>
    </a:lvl7pPr>
    <a:lvl8pPr marL="3200400" algn="l" defTabSz="457200" rtl="0" eaLnBrk="1" latinLnBrk="0" hangingPunct="1">
      <a:defRPr kern="1200">
        <a:solidFill>
          <a:schemeClr val="tx1"/>
        </a:solidFill>
        <a:latin typeface="Roboto" charset="0"/>
        <a:ea typeface="ＭＳ Ｐゴシック" charset="0"/>
        <a:cs typeface="ＭＳ Ｐゴシック" charset="0"/>
      </a:defRPr>
    </a:lvl8pPr>
    <a:lvl9pPr marL="3657600" algn="l" defTabSz="457200" rtl="0" eaLnBrk="1" latinLnBrk="0" hangingPunct="1">
      <a:defRPr kern="1200">
        <a:solidFill>
          <a:schemeClr val="tx1"/>
        </a:solidFill>
        <a:latin typeface="Robot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08">
          <p15:clr>
            <a:srgbClr val="A4A3A4"/>
          </p15:clr>
        </p15:guide>
        <p15:guide id="2" pos="487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29"/>
    <a:srgbClr val="021F2C"/>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07" autoAdjust="0"/>
    <p:restoredTop sz="94660"/>
  </p:normalViewPr>
  <p:slideViewPr>
    <p:cSldViewPr snapToGrid="0">
      <p:cViewPr varScale="1">
        <p:scale>
          <a:sx n="144" d="100"/>
          <a:sy n="144" d="100"/>
        </p:scale>
        <p:origin x="540" y="120"/>
      </p:cViewPr>
      <p:guideLst>
        <p:guide orient="horz" pos="1008"/>
        <p:guide pos="4878"/>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eaLnBrk="1" fontAlgn="auto" hangingPunct="1">
              <a:spcBef>
                <a:spcPts val="0"/>
              </a:spcBef>
              <a:spcAft>
                <a:spcPts val="0"/>
              </a:spcAft>
              <a:defRPr sz="1200">
                <a:latin typeface="Avenir Medium"/>
                <a:ea typeface="+mn-ea"/>
                <a:cs typeface="+mn-cs"/>
              </a:defRPr>
            </a:lvl1pPr>
          </a:lstStyle>
          <a:p>
            <a:pPr>
              <a:defRPr/>
            </a:pPr>
            <a:endParaRPr lang="en-US"/>
          </a:p>
        </p:txBody>
      </p:sp>
      <p:sp>
        <p:nvSpPr>
          <p:cNvPr id="3" name="Date Placeholder 2"/>
          <p:cNvSpPr>
            <a:spLocks noGrp="1"/>
          </p:cNvSpPr>
          <p:nvPr>
            <p:ph type="dt" sz="quarter" idx="1"/>
          </p:nvPr>
        </p:nvSpPr>
        <p:spPr>
          <a:xfrm>
            <a:off x="3777607" y="0"/>
            <a:ext cx="2889938" cy="498056"/>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venir Medium"/>
                <a:cs typeface="+mn-cs"/>
              </a:defRPr>
            </a:lvl1pPr>
          </a:lstStyle>
          <a:p>
            <a:pPr>
              <a:defRPr/>
            </a:pPr>
            <a:fld id="{5D6DFB09-0F7F-B649-A52E-F6576A349E16}" type="datetimeFigureOut">
              <a:rPr lang="en-US"/>
              <a:pPr>
                <a:defRPr/>
              </a:pPr>
              <a:t>10/13/2017</a:t>
            </a:fld>
            <a:endParaRPr lang="en-US" dirty="0"/>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venir Medium"/>
                <a:ea typeface="+mn-ea"/>
                <a:cs typeface="+mn-cs"/>
              </a:defRPr>
            </a:lvl1pPr>
          </a:lstStyle>
          <a:p>
            <a:pPr>
              <a:defRPr/>
            </a:pPr>
            <a:endParaRPr lang="en-US"/>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venir Medium"/>
                <a:cs typeface="+mn-cs"/>
              </a:defRPr>
            </a:lvl1pPr>
          </a:lstStyle>
          <a:p>
            <a:pPr>
              <a:defRPr/>
            </a:pPr>
            <a:fld id="{2C37966A-3F98-C242-A3F4-154DA59E5708}" type="slidenum">
              <a:rPr lang="en-US"/>
              <a:pPr>
                <a:defRPr/>
              </a:pPr>
              <a:t>‹#›</a:t>
            </a:fld>
            <a:endParaRPr lang="en-US" dirty="0"/>
          </a:p>
        </p:txBody>
      </p:sp>
    </p:spTree>
    <p:extLst>
      <p:ext uri="{BB962C8B-B14F-4D97-AF65-F5344CB8AC3E}">
        <p14:creationId xmlns:p14="http://schemas.microsoft.com/office/powerpoint/2010/main" val="262447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eaLnBrk="1" fontAlgn="auto" hangingPunct="1">
              <a:spcBef>
                <a:spcPts val="0"/>
              </a:spcBef>
              <a:spcAft>
                <a:spcPts val="0"/>
              </a:spcAft>
              <a:defRPr sz="1200">
                <a:latin typeface="Avenir Medium"/>
                <a:ea typeface="+mn-ea"/>
                <a:cs typeface="+mn-cs"/>
              </a:defRPr>
            </a:lvl1pPr>
          </a:lstStyle>
          <a:p>
            <a:pPr>
              <a:defRPr/>
            </a:pPr>
            <a:endParaRPr lang="en-US"/>
          </a:p>
        </p:txBody>
      </p:sp>
      <p:sp>
        <p:nvSpPr>
          <p:cNvPr id="3" name="Date Placeholder 2"/>
          <p:cNvSpPr>
            <a:spLocks noGrp="1"/>
          </p:cNvSpPr>
          <p:nvPr>
            <p:ph type="dt" idx="1"/>
          </p:nvPr>
        </p:nvSpPr>
        <p:spPr>
          <a:xfrm>
            <a:off x="3777607" y="0"/>
            <a:ext cx="2889938" cy="498056"/>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venir Medium"/>
                <a:cs typeface="+mn-cs"/>
              </a:defRPr>
            </a:lvl1pPr>
          </a:lstStyle>
          <a:p>
            <a:pPr>
              <a:defRPr/>
            </a:pPr>
            <a:fld id="{FE5DEFA5-2AF9-F444-A039-F64F1A83FA99}" type="datetimeFigureOut">
              <a:rPr lang="en-US"/>
              <a:pPr>
                <a:defRPr/>
              </a:pPr>
              <a:t>10/13/2017</a:t>
            </a:fld>
            <a:endParaRPr lang="en-US" dirty="0"/>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venir Medium"/>
                <a:ea typeface="+mn-ea"/>
                <a:cs typeface="+mn-cs"/>
              </a:defRPr>
            </a:lvl1pPr>
          </a:lstStyle>
          <a:p>
            <a:pPr>
              <a:defRPr/>
            </a:pPr>
            <a:endParaRPr lang="en-U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venir Medium"/>
                <a:cs typeface="+mn-cs"/>
              </a:defRPr>
            </a:lvl1pPr>
          </a:lstStyle>
          <a:p>
            <a:pPr>
              <a:defRPr/>
            </a:pPr>
            <a:fld id="{10B3F543-7FA3-D44C-942B-3B053D6E2846}" type="slidenum">
              <a:rPr lang="en-US"/>
              <a:pPr>
                <a:defRPr/>
              </a:pPr>
              <a:t>‹#›</a:t>
            </a:fld>
            <a:endParaRPr lang="en-US" dirty="0"/>
          </a:p>
        </p:txBody>
      </p:sp>
    </p:spTree>
    <p:extLst>
      <p:ext uri="{BB962C8B-B14F-4D97-AF65-F5344CB8AC3E}">
        <p14:creationId xmlns:p14="http://schemas.microsoft.com/office/powerpoint/2010/main" val="15627533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venir Medium"/>
        <a:ea typeface="ＭＳ Ｐゴシック" charset="0"/>
        <a:cs typeface="ＭＳ Ｐゴシック" charset="0"/>
      </a:defRPr>
    </a:lvl1pPr>
    <a:lvl2pPr marL="342900" algn="l" rtl="0" eaLnBrk="0" fontAlgn="base" hangingPunct="0">
      <a:spcBef>
        <a:spcPct val="30000"/>
      </a:spcBef>
      <a:spcAft>
        <a:spcPct val="0"/>
      </a:spcAft>
      <a:defRPr sz="900" kern="1200">
        <a:solidFill>
          <a:schemeClr val="tx1"/>
        </a:solidFill>
        <a:latin typeface="Avenir Medium"/>
        <a:ea typeface="ＭＳ Ｐゴシック" charset="0"/>
        <a:cs typeface="+mn-cs"/>
      </a:defRPr>
    </a:lvl2pPr>
    <a:lvl3pPr marL="685800" algn="l" rtl="0" eaLnBrk="0" fontAlgn="base" hangingPunct="0">
      <a:spcBef>
        <a:spcPct val="30000"/>
      </a:spcBef>
      <a:spcAft>
        <a:spcPct val="0"/>
      </a:spcAft>
      <a:defRPr sz="900" kern="1200">
        <a:solidFill>
          <a:schemeClr val="tx1"/>
        </a:solidFill>
        <a:latin typeface="Avenir Medium"/>
        <a:ea typeface="ＭＳ Ｐゴシック" charset="0"/>
        <a:cs typeface="+mn-cs"/>
      </a:defRPr>
    </a:lvl3pPr>
    <a:lvl4pPr marL="1028700" algn="l" rtl="0" eaLnBrk="0" fontAlgn="base" hangingPunct="0">
      <a:spcBef>
        <a:spcPct val="30000"/>
      </a:spcBef>
      <a:spcAft>
        <a:spcPct val="0"/>
      </a:spcAft>
      <a:defRPr sz="900" kern="1200">
        <a:solidFill>
          <a:schemeClr val="tx1"/>
        </a:solidFill>
        <a:latin typeface="Avenir Medium"/>
        <a:ea typeface="ＭＳ Ｐゴシック" charset="0"/>
        <a:cs typeface="+mn-cs"/>
      </a:defRPr>
    </a:lvl4pPr>
    <a:lvl5pPr marL="1371600" algn="l" rtl="0" eaLnBrk="0" fontAlgn="base" hangingPunct="0">
      <a:spcBef>
        <a:spcPct val="30000"/>
      </a:spcBef>
      <a:spcAft>
        <a:spcPct val="0"/>
      </a:spcAft>
      <a:defRPr sz="900" kern="1200">
        <a:solidFill>
          <a:schemeClr val="tx1"/>
        </a:solidFill>
        <a:latin typeface="Avenir Medium"/>
        <a:ea typeface="ＭＳ Ｐゴシック" charset="0"/>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3</a:t>
            </a:fld>
            <a:endParaRPr lang="en-US" sz="1200">
              <a:latin typeface="Avenir Medium" charset="0"/>
            </a:endParaRPr>
          </a:p>
        </p:txBody>
      </p:sp>
    </p:spTree>
    <p:extLst>
      <p:ext uri="{BB962C8B-B14F-4D97-AF65-F5344CB8AC3E}">
        <p14:creationId xmlns:p14="http://schemas.microsoft.com/office/powerpoint/2010/main" val="4285180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12</a:t>
            </a:fld>
            <a:endParaRPr lang="en-US" sz="1200">
              <a:latin typeface="Avenir Medium" charset="0"/>
            </a:endParaRPr>
          </a:p>
        </p:txBody>
      </p:sp>
    </p:spTree>
    <p:extLst>
      <p:ext uri="{BB962C8B-B14F-4D97-AF65-F5344CB8AC3E}">
        <p14:creationId xmlns:p14="http://schemas.microsoft.com/office/powerpoint/2010/main" val="911377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13</a:t>
            </a:fld>
            <a:endParaRPr lang="en-US" sz="1200">
              <a:latin typeface="Avenir Medium" charset="0"/>
            </a:endParaRPr>
          </a:p>
        </p:txBody>
      </p:sp>
    </p:spTree>
    <p:extLst>
      <p:ext uri="{BB962C8B-B14F-4D97-AF65-F5344CB8AC3E}">
        <p14:creationId xmlns:p14="http://schemas.microsoft.com/office/powerpoint/2010/main" val="246982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14</a:t>
            </a:fld>
            <a:endParaRPr lang="en-US" sz="1200">
              <a:latin typeface="Avenir Medium" charset="0"/>
            </a:endParaRPr>
          </a:p>
        </p:txBody>
      </p:sp>
    </p:spTree>
    <p:extLst>
      <p:ext uri="{BB962C8B-B14F-4D97-AF65-F5344CB8AC3E}">
        <p14:creationId xmlns:p14="http://schemas.microsoft.com/office/powerpoint/2010/main" val="1113508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15</a:t>
            </a:fld>
            <a:endParaRPr lang="en-US" sz="1200">
              <a:latin typeface="Avenir Medium" charset="0"/>
            </a:endParaRPr>
          </a:p>
        </p:txBody>
      </p:sp>
    </p:spTree>
    <p:extLst>
      <p:ext uri="{BB962C8B-B14F-4D97-AF65-F5344CB8AC3E}">
        <p14:creationId xmlns:p14="http://schemas.microsoft.com/office/powerpoint/2010/main" val="1470565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16</a:t>
            </a:fld>
            <a:endParaRPr lang="en-US" sz="1200">
              <a:latin typeface="Avenir Medium" charset="0"/>
            </a:endParaRPr>
          </a:p>
        </p:txBody>
      </p:sp>
    </p:spTree>
    <p:extLst>
      <p:ext uri="{BB962C8B-B14F-4D97-AF65-F5344CB8AC3E}">
        <p14:creationId xmlns:p14="http://schemas.microsoft.com/office/powerpoint/2010/main" val="1985630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17</a:t>
            </a:fld>
            <a:endParaRPr lang="en-US" sz="1200">
              <a:latin typeface="Avenir Medium" charset="0"/>
            </a:endParaRPr>
          </a:p>
        </p:txBody>
      </p:sp>
    </p:spTree>
    <p:extLst>
      <p:ext uri="{BB962C8B-B14F-4D97-AF65-F5344CB8AC3E}">
        <p14:creationId xmlns:p14="http://schemas.microsoft.com/office/powerpoint/2010/main" val="1279292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4</a:t>
            </a:fld>
            <a:endParaRPr lang="en-US" sz="1200">
              <a:latin typeface="Avenir Medium" charset="0"/>
            </a:endParaRPr>
          </a:p>
        </p:txBody>
      </p:sp>
    </p:spTree>
    <p:extLst>
      <p:ext uri="{BB962C8B-B14F-4D97-AF65-F5344CB8AC3E}">
        <p14:creationId xmlns:p14="http://schemas.microsoft.com/office/powerpoint/2010/main" val="412238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5</a:t>
            </a:fld>
            <a:endParaRPr lang="en-US" sz="1200">
              <a:latin typeface="Avenir Medium" charset="0"/>
            </a:endParaRPr>
          </a:p>
        </p:txBody>
      </p:sp>
    </p:spTree>
    <p:extLst>
      <p:ext uri="{BB962C8B-B14F-4D97-AF65-F5344CB8AC3E}">
        <p14:creationId xmlns:p14="http://schemas.microsoft.com/office/powerpoint/2010/main" val="625824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6</a:t>
            </a:fld>
            <a:endParaRPr lang="en-US" sz="1200">
              <a:latin typeface="Avenir Medium" charset="0"/>
            </a:endParaRPr>
          </a:p>
        </p:txBody>
      </p:sp>
    </p:spTree>
    <p:extLst>
      <p:ext uri="{BB962C8B-B14F-4D97-AF65-F5344CB8AC3E}">
        <p14:creationId xmlns:p14="http://schemas.microsoft.com/office/powerpoint/2010/main" val="967691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7</a:t>
            </a:fld>
            <a:endParaRPr lang="en-US" sz="1200">
              <a:latin typeface="Avenir Medium" charset="0"/>
            </a:endParaRPr>
          </a:p>
        </p:txBody>
      </p:sp>
    </p:spTree>
    <p:extLst>
      <p:ext uri="{BB962C8B-B14F-4D97-AF65-F5344CB8AC3E}">
        <p14:creationId xmlns:p14="http://schemas.microsoft.com/office/powerpoint/2010/main" val="3643831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8</a:t>
            </a:fld>
            <a:endParaRPr lang="en-US" sz="1200">
              <a:latin typeface="Avenir Medium" charset="0"/>
            </a:endParaRPr>
          </a:p>
        </p:txBody>
      </p:sp>
    </p:spTree>
    <p:extLst>
      <p:ext uri="{BB962C8B-B14F-4D97-AF65-F5344CB8AC3E}">
        <p14:creationId xmlns:p14="http://schemas.microsoft.com/office/powerpoint/2010/main" val="169730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9</a:t>
            </a:fld>
            <a:endParaRPr lang="en-US" sz="1200">
              <a:latin typeface="Avenir Medium" charset="0"/>
            </a:endParaRPr>
          </a:p>
        </p:txBody>
      </p:sp>
    </p:spTree>
    <p:extLst>
      <p:ext uri="{BB962C8B-B14F-4D97-AF65-F5344CB8AC3E}">
        <p14:creationId xmlns:p14="http://schemas.microsoft.com/office/powerpoint/2010/main" val="1494301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10</a:t>
            </a:fld>
            <a:endParaRPr lang="en-US" sz="1200">
              <a:latin typeface="Avenir Medium" charset="0"/>
            </a:endParaRPr>
          </a:p>
        </p:txBody>
      </p:sp>
    </p:spTree>
    <p:extLst>
      <p:ext uri="{BB962C8B-B14F-4D97-AF65-F5344CB8AC3E}">
        <p14:creationId xmlns:p14="http://schemas.microsoft.com/office/powerpoint/2010/main" val="1024985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Avenir Medium" charset="0"/>
            </a:endParaRPr>
          </a:p>
        </p:txBody>
      </p:sp>
      <p:sp>
        <p:nvSpPr>
          <p:cNvPr id="1433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fld id="{14B79D88-06EC-5A4F-8AA5-E4BC23925FCC}" type="slidenum">
              <a:rPr lang="en-US" sz="1200">
                <a:latin typeface="Avenir Medium" charset="0"/>
              </a:rPr>
              <a:pPr/>
              <a:t>11</a:t>
            </a:fld>
            <a:endParaRPr lang="en-US" sz="1200">
              <a:latin typeface="Avenir Medium" charset="0"/>
            </a:endParaRPr>
          </a:p>
        </p:txBody>
      </p:sp>
    </p:spTree>
    <p:extLst>
      <p:ext uri="{BB962C8B-B14F-4D97-AF65-F5344CB8AC3E}">
        <p14:creationId xmlns:p14="http://schemas.microsoft.com/office/powerpoint/2010/main" val="289999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4" name="Group 11"/>
          <p:cNvGrpSpPr>
            <a:grpSpLocks/>
          </p:cNvGrpSpPr>
          <p:nvPr userDrawn="1"/>
        </p:nvGrpSpPr>
        <p:grpSpPr bwMode="auto">
          <a:xfrm>
            <a:off x="0" y="5008563"/>
            <a:ext cx="9144000" cy="134937"/>
            <a:chOff x="606161" y="2106824"/>
            <a:chExt cx="6205940" cy="1241188"/>
          </a:xfrm>
        </p:grpSpPr>
        <p:sp>
          <p:nvSpPr>
            <p:cNvPr id="5" name="Rectangle 4"/>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6" name="Rectangle 5"/>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7" name="Rectangle 6"/>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8" name="Rectangle 7"/>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9" name="Rectangle 8"/>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2" name="Title Placeholder 1"/>
          <p:cNvSpPr>
            <a:spLocks noGrp="1"/>
          </p:cNvSpPr>
          <p:nvPr>
            <p:ph type="title"/>
          </p:nvPr>
        </p:nvSpPr>
        <p:spPr bwMode="auto">
          <a:xfrm>
            <a:off x="1" y="0"/>
            <a:ext cx="9144000" cy="1512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163118" tIns="81559" rIns="163118" bIns="81559"/>
          <a:lstStyle/>
          <a:p>
            <a:pPr lvl="0"/>
            <a:r>
              <a:rPr lang="tr-TR" smtClean="0"/>
              <a:t>Click to edit Master title style</a:t>
            </a:r>
            <a:endParaRPr lang="en-US" dirty="0"/>
          </a:p>
        </p:txBody>
      </p:sp>
      <p:sp>
        <p:nvSpPr>
          <p:cNvPr id="3" name="Text Placeholder 2"/>
          <p:cNvSpPr>
            <a:spLocks noGrp="1"/>
          </p:cNvSpPr>
          <p:nvPr>
            <p:ph idx="1"/>
          </p:nvPr>
        </p:nvSpPr>
        <p:spPr bwMode="auto">
          <a:xfrm>
            <a:off x="1" y="1543606"/>
            <a:ext cx="9144000" cy="20838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163118" tIns="81559" rIns="163118" bIns="81559"/>
          <a:lstStyle/>
          <a:p>
            <a:pPr lvl="0"/>
            <a:r>
              <a:rPr lang="tr-TR" noProof="0" smtClean="0"/>
              <a:t>Click to edit Master text styles</a:t>
            </a:r>
          </a:p>
        </p:txBody>
      </p:sp>
      <p:sp>
        <p:nvSpPr>
          <p:cNvPr id="10" name="Slide Number Placeholder 5"/>
          <p:cNvSpPr>
            <a:spLocks noGrp="1"/>
          </p:cNvSpPr>
          <p:nvPr>
            <p:ph type="sldNum" sz="quarter" idx="10"/>
          </p:nvPr>
        </p:nvSpPr>
        <p:spPr/>
        <p:txBody>
          <a:bodyPr/>
          <a:lstStyle>
            <a:lvl1pPr algn="r" eaLnBrk="1" hangingPunct="1">
              <a:defRPr sz="900" b="0" i="0">
                <a:solidFill>
                  <a:srgbClr val="898989"/>
                </a:solidFill>
                <a:latin typeface="Avenir Light"/>
                <a:cs typeface="Avenir Light"/>
              </a:defRPr>
            </a:lvl1pPr>
          </a:lstStyle>
          <a:p>
            <a:pPr>
              <a:defRPr/>
            </a:pPr>
            <a:r>
              <a:rPr lang="en-US" dirty="0" err="1" smtClean="0"/>
              <a:t>Sayfa</a:t>
            </a:r>
            <a:r>
              <a:rPr lang="en-US" dirty="0" smtClean="0"/>
              <a:t> </a:t>
            </a:r>
            <a:fld id="{E9EFE5D0-0B36-5B47-96F9-B7042CD7437D}" type="slidenum">
              <a:rPr lang="en-US" smtClean="0"/>
              <a:pPr>
                <a:defRPr/>
              </a:pPr>
              <a:t>‹#›</a:t>
            </a:fld>
            <a:endParaRPr lang="en-US" dirty="0"/>
          </a:p>
        </p:txBody>
      </p:sp>
      <p:sp>
        <p:nvSpPr>
          <p:cNvPr id="11" name="Footer Placeholder 4"/>
          <p:cNvSpPr>
            <a:spLocks noGrp="1"/>
          </p:cNvSpPr>
          <p:nvPr>
            <p:ph type="ftr" sz="quarter" idx="11"/>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134348004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G Pic">
    <p:bg>
      <p:bgPr>
        <a:gradFill flip="none" rotWithShape="1">
          <a:gsLst>
            <a:gs pos="0">
              <a:srgbClr val="000029"/>
            </a:gs>
            <a:gs pos="100000">
              <a:srgbClr val="00002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7" name="Rectangle 6"/>
          <p:cNvSpPr/>
          <p:nvPr userDrawn="1"/>
        </p:nvSpPr>
        <p:spPr>
          <a:xfrm>
            <a:off x="0" y="3179763"/>
            <a:ext cx="9144000" cy="196373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68580" tIns="34290" rIns="68580" bIns="34290" anchor="ctr"/>
          <a:lstStyle/>
          <a:p>
            <a:pPr algn="ctr">
              <a:defRPr/>
            </a:pPr>
            <a:endParaRPr lang="en-US"/>
          </a:p>
        </p:txBody>
      </p:sp>
      <p:grpSp>
        <p:nvGrpSpPr>
          <p:cNvPr id="8" name="Group 11"/>
          <p:cNvGrpSpPr>
            <a:grpSpLocks/>
          </p:cNvGrpSpPr>
          <p:nvPr userDrawn="1"/>
        </p:nvGrpSpPr>
        <p:grpSpPr bwMode="auto">
          <a:xfrm>
            <a:off x="0" y="3046413"/>
            <a:ext cx="9144000" cy="136525"/>
            <a:chOff x="606161" y="2106824"/>
            <a:chExt cx="6205940" cy="1241188"/>
          </a:xfrm>
        </p:grpSpPr>
        <p:sp>
          <p:nvSpPr>
            <p:cNvPr id="9" name="Rectangle 8"/>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0" name="Rectangle 9"/>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1" name="Rectangle 10"/>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2" name="Rectangle 11"/>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3" name="Rectangle 12"/>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4" name="Picture Placeholder 7"/>
          <p:cNvSpPr>
            <a:spLocks noGrp="1"/>
          </p:cNvSpPr>
          <p:nvPr>
            <p:ph type="pic" sz="quarter" idx="13"/>
          </p:nvPr>
        </p:nvSpPr>
        <p:spPr>
          <a:xfrm>
            <a:off x="3310894" y="432805"/>
            <a:ext cx="2522213" cy="2522213"/>
          </a:xfrm>
          <a:prstGeom prst="ellipse">
            <a:avLst/>
          </a:prstGeom>
        </p:spPr>
        <p:txBody>
          <a:bodyPr rtlCol="0">
            <a:noAutofit/>
          </a:bodyPr>
          <a:lstStyle>
            <a:lvl1pPr>
              <a:defRPr>
                <a:solidFill>
                  <a:schemeClr val="bg1"/>
                </a:solidFill>
              </a:defRPr>
            </a:lvl1pPr>
          </a:lstStyle>
          <a:p>
            <a:pPr lvl="0"/>
            <a:r>
              <a:rPr lang="tr-TR" noProof="0" smtClean="0"/>
              <a:t>Drag picture to placeholder or click icon to add</a:t>
            </a:r>
            <a:endParaRPr lang="en-US" noProof="0" dirty="0"/>
          </a:p>
        </p:txBody>
      </p:sp>
      <p:sp>
        <p:nvSpPr>
          <p:cNvPr id="5" name="Title 1"/>
          <p:cNvSpPr>
            <a:spLocks noGrp="1"/>
          </p:cNvSpPr>
          <p:nvPr>
            <p:ph type="ctrTitle"/>
          </p:nvPr>
        </p:nvSpPr>
        <p:spPr>
          <a:xfrm>
            <a:off x="785785" y="3076420"/>
            <a:ext cx="7774148" cy="629824"/>
          </a:xfrm>
        </p:spPr>
        <p:txBody>
          <a:bodyPr>
            <a:noAutofit/>
          </a:bodyPr>
          <a:lstStyle>
            <a:lvl1pPr algn="ctr">
              <a:defRPr>
                <a:solidFill>
                  <a:srgbClr val="021F2C"/>
                </a:solidFill>
              </a:defRPr>
            </a:lvl1pPr>
          </a:lstStyle>
          <a:p>
            <a:r>
              <a:rPr lang="tr-TR" smtClean="0"/>
              <a:t>Click to edit Master title style</a:t>
            </a:r>
            <a:endParaRPr lang="en-US" dirty="0"/>
          </a:p>
        </p:txBody>
      </p:sp>
      <p:sp>
        <p:nvSpPr>
          <p:cNvPr id="6" name="Subtitle 2"/>
          <p:cNvSpPr>
            <a:spLocks noGrp="1"/>
          </p:cNvSpPr>
          <p:nvPr>
            <p:ph type="subTitle" idx="1"/>
          </p:nvPr>
        </p:nvSpPr>
        <p:spPr>
          <a:xfrm>
            <a:off x="615829" y="3887666"/>
            <a:ext cx="8114057" cy="958219"/>
          </a:xfrm>
        </p:spPr>
        <p:txBody>
          <a:bodyPr>
            <a:noAutofit/>
          </a:bodyPr>
          <a:lstStyle>
            <a:lvl1pPr algn="ctr">
              <a:defRPr>
                <a:solidFill>
                  <a:srgbClr val="021F2C"/>
                </a:solidFill>
              </a:defRPr>
            </a:lvl1pPr>
          </a:lstStyle>
          <a:p>
            <a:r>
              <a:rPr lang="tr-TR" smtClean="0"/>
              <a:t>Click to edit Master subtitle style</a:t>
            </a:r>
            <a:endParaRPr lang="en-US" dirty="0"/>
          </a:p>
        </p:txBody>
      </p:sp>
      <p:sp>
        <p:nvSpPr>
          <p:cNvPr id="14" name="Slide Number Placeholder 5"/>
          <p:cNvSpPr>
            <a:spLocks noGrp="1"/>
          </p:cNvSpPr>
          <p:nvPr>
            <p:ph type="sldNum" sz="quarter" idx="14"/>
          </p:nvPr>
        </p:nvSpPr>
        <p:spPr/>
        <p:txBody>
          <a:bodyPr/>
          <a:lstStyle>
            <a:lvl1pPr algn="r" eaLnBrk="1" hangingPunct="1">
              <a:defRPr sz="900" b="0" i="0">
                <a:solidFill>
                  <a:srgbClr val="898989"/>
                </a:solidFill>
                <a:latin typeface="Avenir Light"/>
                <a:cs typeface="Avenir Light"/>
              </a:defRPr>
            </a:lvl1pPr>
          </a:lstStyle>
          <a:p>
            <a:pPr>
              <a:defRPr/>
            </a:pPr>
            <a:r>
              <a:rPr lang="en-US" dirty="0" err="1" smtClean="0"/>
              <a:t>Sayfa</a:t>
            </a:r>
            <a:r>
              <a:rPr lang="en-US" dirty="0" smtClean="0"/>
              <a:t> </a:t>
            </a:r>
            <a:fld id="{B6F041F8-E7FA-2340-9A6F-9021C1756958}" type="slidenum">
              <a:rPr lang="en-US"/>
              <a:pPr>
                <a:defRPr/>
              </a:pPr>
              <a:t>‹#›</a:t>
            </a:fld>
            <a:endParaRPr lang="en-US" dirty="0"/>
          </a:p>
        </p:txBody>
      </p:sp>
      <p:sp>
        <p:nvSpPr>
          <p:cNvPr id="15" name="Footer Placeholder 4"/>
          <p:cNvSpPr>
            <a:spLocks noGrp="1"/>
          </p:cNvSpPr>
          <p:nvPr>
            <p:ph type="ftr" sz="quarter" idx="15"/>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66382703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G Pic">
    <p:bg>
      <p:bgPr>
        <a:gradFill flip="none" rotWithShape="1">
          <a:gsLst>
            <a:gs pos="0">
              <a:srgbClr val="000029"/>
            </a:gs>
            <a:gs pos="100000">
              <a:srgbClr val="00002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p:cNvSpPr/>
          <p:nvPr userDrawn="1"/>
        </p:nvSpPr>
        <p:spPr>
          <a:xfrm>
            <a:off x="0" y="3179763"/>
            <a:ext cx="9144000" cy="196373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68580" tIns="34290" rIns="68580" bIns="34290" anchor="ctr"/>
          <a:lstStyle/>
          <a:p>
            <a:pPr algn="ctr">
              <a:defRPr/>
            </a:pPr>
            <a:endParaRPr lang="en-US"/>
          </a:p>
        </p:txBody>
      </p:sp>
      <p:grpSp>
        <p:nvGrpSpPr>
          <p:cNvPr id="9" name="Group 11"/>
          <p:cNvGrpSpPr>
            <a:grpSpLocks/>
          </p:cNvGrpSpPr>
          <p:nvPr userDrawn="1"/>
        </p:nvGrpSpPr>
        <p:grpSpPr bwMode="auto">
          <a:xfrm>
            <a:off x="0" y="3046413"/>
            <a:ext cx="9144000" cy="136525"/>
            <a:chOff x="606161" y="2106824"/>
            <a:chExt cx="6205940" cy="1241188"/>
          </a:xfrm>
        </p:grpSpPr>
        <p:sp>
          <p:nvSpPr>
            <p:cNvPr id="10" name="Rectangle 9"/>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1" name="Rectangle 10"/>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2" name="Rectangle 11"/>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3" name="Rectangle 12"/>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4" name="Rectangle 13"/>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19" name="Title 1"/>
          <p:cNvSpPr txBox="1">
            <a:spLocks/>
          </p:cNvSpPr>
          <p:nvPr userDrawn="1"/>
        </p:nvSpPr>
        <p:spPr bwMode="auto">
          <a:xfrm>
            <a:off x="1200150" y="952500"/>
            <a:ext cx="4935538" cy="630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68580" tIns="34290" rIns="68580" bIns="34290" anchor="ctr"/>
          <a:lstStyle>
            <a:lvl1pPr algn="ctr" rtl="0" eaLnBrk="0" fontAlgn="base" hangingPunct="0">
              <a:lnSpc>
                <a:spcPct val="90000"/>
              </a:lnSpc>
              <a:spcBef>
                <a:spcPct val="0"/>
              </a:spcBef>
              <a:spcAft>
                <a:spcPct val="0"/>
              </a:spcAft>
              <a:defRPr sz="3200" kern="1200">
                <a:solidFill>
                  <a:srgbClr val="021F2C"/>
                </a:solidFill>
                <a:latin typeface="Avenir Black"/>
                <a:ea typeface="ＭＳ Ｐゴシック" charset="0"/>
                <a:cs typeface="Avenir Black"/>
              </a:defRPr>
            </a:lvl1pPr>
            <a:lvl2pPr algn="l" rtl="0" eaLnBrk="0" fontAlgn="base" hangingPunct="0">
              <a:lnSpc>
                <a:spcPct val="90000"/>
              </a:lnSpc>
              <a:spcBef>
                <a:spcPct val="0"/>
              </a:spcBef>
              <a:spcAft>
                <a:spcPct val="0"/>
              </a:spcAft>
              <a:defRPr sz="3200">
                <a:solidFill>
                  <a:schemeClr val="tx1"/>
                </a:solidFill>
                <a:latin typeface="Avenir Black" charset="0"/>
                <a:ea typeface="ＭＳ Ｐゴシック" charset="0"/>
                <a:cs typeface="Avenir Black" charset="0"/>
              </a:defRPr>
            </a:lvl2pPr>
            <a:lvl3pPr algn="l" rtl="0" eaLnBrk="0" fontAlgn="base" hangingPunct="0">
              <a:lnSpc>
                <a:spcPct val="90000"/>
              </a:lnSpc>
              <a:spcBef>
                <a:spcPct val="0"/>
              </a:spcBef>
              <a:spcAft>
                <a:spcPct val="0"/>
              </a:spcAft>
              <a:defRPr sz="3200">
                <a:solidFill>
                  <a:schemeClr val="tx1"/>
                </a:solidFill>
                <a:latin typeface="Avenir Black" charset="0"/>
                <a:ea typeface="ＭＳ Ｐゴシック" charset="0"/>
                <a:cs typeface="Avenir Black" charset="0"/>
              </a:defRPr>
            </a:lvl3pPr>
            <a:lvl4pPr algn="l" rtl="0" eaLnBrk="0" fontAlgn="base" hangingPunct="0">
              <a:lnSpc>
                <a:spcPct val="90000"/>
              </a:lnSpc>
              <a:spcBef>
                <a:spcPct val="0"/>
              </a:spcBef>
              <a:spcAft>
                <a:spcPct val="0"/>
              </a:spcAft>
              <a:defRPr sz="3200">
                <a:solidFill>
                  <a:schemeClr val="tx1"/>
                </a:solidFill>
                <a:latin typeface="Avenir Black" charset="0"/>
                <a:ea typeface="ＭＳ Ｐゴシック" charset="0"/>
                <a:cs typeface="Avenir Black" charset="0"/>
              </a:defRPr>
            </a:lvl4pPr>
            <a:lvl5pPr algn="l" rtl="0" eaLnBrk="0" fontAlgn="base" hangingPunct="0">
              <a:lnSpc>
                <a:spcPct val="90000"/>
              </a:lnSpc>
              <a:spcBef>
                <a:spcPct val="0"/>
              </a:spcBef>
              <a:spcAft>
                <a:spcPct val="0"/>
              </a:spcAft>
              <a:defRPr sz="3200">
                <a:solidFill>
                  <a:schemeClr val="tx1"/>
                </a:solidFill>
                <a:latin typeface="Avenir Black" charset="0"/>
                <a:ea typeface="ＭＳ Ｐゴシック" charset="0"/>
                <a:cs typeface="Avenir Black" charset="0"/>
              </a:defRPr>
            </a:lvl5pPr>
            <a:lvl6pPr marL="457200" algn="l" rtl="0" fontAlgn="base">
              <a:lnSpc>
                <a:spcPct val="90000"/>
              </a:lnSpc>
              <a:spcBef>
                <a:spcPct val="0"/>
              </a:spcBef>
              <a:spcAft>
                <a:spcPct val="0"/>
              </a:spcAft>
              <a:defRPr sz="3200">
                <a:solidFill>
                  <a:schemeClr val="tx1"/>
                </a:solidFill>
                <a:latin typeface="Bebas" charset="0"/>
                <a:ea typeface="ＭＳ Ｐゴシック" charset="0"/>
              </a:defRPr>
            </a:lvl6pPr>
            <a:lvl7pPr marL="914400" algn="l" rtl="0" fontAlgn="base">
              <a:lnSpc>
                <a:spcPct val="90000"/>
              </a:lnSpc>
              <a:spcBef>
                <a:spcPct val="0"/>
              </a:spcBef>
              <a:spcAft>
                <a:spcPct val="0"/>
              </a:spcAft>
              <a:defRPr sz="3200">
                <a:solidFill>
                  <a:schemeClr val="tx1"/>
                </a:solidFill>
                <a:latin typeface="Bebas" charset="0"/>
                <a:ea typeface="ＭＳ Ｐゴシック" charset="0"/>
              </a:defRPr>
            </a:lvl7pPr>
            <a:lvl8pPr marL="1371600" algn="l" rtl="0" fontAlgn="base">
              <a:lnSpc>
                <a:spcPct val="90000"/>
              </a:lnSpc>
              <a:spcBef>
                <a:spcPct val="0"/>
              </a:spcBef>
              <a:spcAft>
                <a:spcPct val="0"/>
              </a:spcAft>
              <a:defRPr sz="3200">
                <a:solidFill>
                  <a:schemeClr val="tx1"/>
                </a:solidFill>
                <a:latin typeface="Bebas" charset="0"/>
                <a:ea typeface="ＭＳ Ｐゴシック" charset="0"/>
              </a:defRPr>
            </a:lvl8pPr>
            <a:lvl9pPr marL="1828800" algn="l" rtl="0" fontAlgn="base">
              <a:lnSpc>
                <a:spcPct val="90000"/>
              </a:lnSpc>
              <a:spcBef>
                <a:spcPct val="0"/>
              </a:spcBef>
              <a:spcAft>
                <a:spcPct val="0"/>
              </a:spcAft>
              <a:defRPr sz="3200">
                <a:solidFill>
                  <a:schemeClr val="tx1"/>
                </a:solidFill>
                <a:latin typeface="Bebas" charset="0"/>
                <a:ea typeface="ＭＳ Ｐゴシック" charset="0"/>
              </a:defRPr>
            </a:lvl9pPr>
          </a:lstStyle>
          <a:p>
            <a:pPr algn="r">
              <a:defRPr/>
            </a:pPr>
            <a:endParaRPr lang="en-US" dirty="0">
              <a:solidFill>
                <a:srgbClr val="FFFFFF"/>
              </a:solidFill>
            </a:endParaRPr>
          </a:p>
        </p:txBody>
      </p:sp>
      <p:sp>
        <p:nvSpPr>
          <p:cNvPr id="5" name="Title 1"/>
          <p:cNvSpPr>
            <a:spLocks noGrp="1"/>
          </p:cNvSpPr>
          <p:nvPr>
            <p:ph type="ctrTitle"/>
          </p:nvPr>
        </p:nvSpPr>
        <p:spPr>
          <a:xfrm>
            <a:off x="785785" y="3076420"/>
            <a:ext cx="7774148" cy="629824"/>
          </a:xfrm>
        </p:spPr>
        <p:txBody>
          <a:bodyPr>
            <a:noAutofit/>
          </a:bodyPr>
          <a:lstStyle>
            <a:lvl1pPr algn="ctr">
              <a:defRPr>
                <a:solidFill>
                  <a:srgbClr val="021F2C"/>
                </a:solidFill>
              </a:defRPr>
            </a:lvl1pPr>
          </a:lstStyle>
          <a:p>
            <a:r>
              <a:rPr lang="tr-TR" smtClean="0"/>
              <a:t>Click to edit Master title style</a:t>
            </a:r>
            <a:endParaRPr lang="en-US" dirty="0"/>
          </a:p>
        </p:txBody>
      </p:sp>
      <p:sp>
        <p:nvSpPr>
          <p:cNvPr id="6" name="Subtitle 2"/>
          <p:cNvSpPr>
            <a:spLocks noGrp="1"/>
          </p:cNvSpPr>
          <p:nvPr>
            <p:ph type="subTitle" idx="1"/>
          </p:nvPr>
        </p:nvSpPr>
        <p:spPr>
          <a:xfrm>
            <a:off x="615829" y="3887666"/>
            <a:ext cx="8114057" cy="958219"/>
          </a:xfrm>
        </p:spPr>
        <p:txBody>
          <a:bodyPr>
            <a:noAutofit/>
          </a:bodyPr>
          <a:lstStyle>
            <a:lvl1pPr algn="ctr">
              <a:defRPr>
                <a:solidFill>
                  <a:srgbClr val="021F2C"/>
                </a:solidFill>
              </a:defRPr>
            </a:lvl1pPr>
          </a:lstStyle>
          <a:p>
            <a:r>
              <a:rPr lang="tr-TR" smtClean="0"/>
              <a:t>Click to edit Master subtitle style</a:t>
            </a:r>
            <a:endParaRPr lang="en-US" dirty="0"/>
          </a:p>
        </p:txBody>
      </p:sp>
      <p:sp>
        <p:nvSpPr>
          <p:cNvPr id="15" name="Picture Placeholder 6"/>
          <p:cNvSpPr>
            <a:spLocks noGrp="1"/>
          </p:cNvSpPr>
          <p:nvPr>
            <p:ph type="pic" sz="quarter" idx="23"/>
          </p:nvPr>
        </p:nvSpPr>
        <p:spPr>
          <a:xfrm>
            <a:off x="6273205" y="106554"/>
            <a:ext cx="1192979" cy="1041689"/>
          </a:xfrm>
          <a:prstGeom prst="hexagon">
            <a:avLst/>
          </a:prstGeom>
          <a:solidFill>
            <a:srgbClr val="FFFFFF"/>
          </a:solidFill>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16" name="Picture Placeholder 6"/>
          <p:cNvSpPr>
            <a:spLocks noGrp="1"/>
          </p:cNvSpPr>
          <p:nvPr>
            <p:ph type="pic" sz="quarter" idx="24"/>
          </p:nvPr>
        </p:nvSpPr>
        <p:spPr>
          <a:xfrm>
            <a:off x="6279715" y="1204870"/>
            <a:ext cx="1192979" cy="1041689"/>
          </a:xfrm>
          <a:prstGeom prst="hexagon">
            <a:avLst/>
          </a:prstGeom>
          <a:solidFill>
            <a:srgbClr val="FFFFFF"/>
          </a:solidFill>
        </p:spPr>
        <p:txBody>
          <a:bodyPr rtlCol="0">
            <a:normAutofit/>
          </a:bodyPr>
          <a:lstStyle>
            <a:lvl1pPr>
              <a:defRPr>
                <a:solidFill>
                  <a:schemeClr val="bg1"/>
                </a:solidFill>
              </a:defRPr>
            </a:lvl1pPr>
          </a:lstStyle>
          <a:p>
            <a:pPr lvl="0"/>
            <a:r>
              <a:rPr lang="tr-TR" noProof="0" dirty="0" err="1" smtClean="0"/>
              <a:t>Drag</a:t>
            </a:r>
            <a:r>
              <a:rPr lang="tr-TR" noProof="0" dirty="0" smtClean="0"/>
              <a:t> </a:t>
            </a:r>
            <a:r>
              <a:rPr lang="tr-TR" noProof="0" dirty="0" err="1" smtClean="0"/>
              <a:t>picture</a:t>
            </a:r>
            <a:r>
              <a:rPr lang="tr-TR" noProof="0" dirty="0" smtClean="0"/>
              <a:t> </a:t>
            </a:r>
            <a:r>
              <a:rPr lang="tr-TR" noProof="0" dirty="0" err="1" smtClean="0"/>
              <a:t>to</a:t>
            </a:r>
            <a:r>
              <a:rPr lang="tr-TR" noProof="0" dirty="0" smtClean="0"/>
              <a:t> </a:t>
            </a:r>
            <a:r>
              <a:rPr lang="tr-TR" noProof="0" dirty="0" err="1" smtClean="0"/>
              <a:t>placeholder</a:t>
            </a:r>
            <a:r>
              <a:rPr lang="tr-TR" noProof="0" dirty="0" smtClean="0"/>
              <a:t> </a:t>
            </a:r>
            <a:r>
              <a:rPr lang="tr-TR" noProof="0" dirty="0" err="1" smtClean="0"/>
              <a:t>or</a:t>
            </a:r>
            <a:r>
              <a:rPr lang="tr-TR" noProof="0" dirty="0" smtClean="0"/>
              <a:t> </a:t>
            </a:r>
            <a:r>
              <a:rPr lang="tr-TR" noProof="0" dirty="0" err="1" smtClean="0"/>
              <a:t>click</a:t>
            </a:r>
            <a:r>
              <a:rPr lang="tr-TR" noProof="0" dirty="0" smtClean="0"/>
              <a:t> </a:t>
            </a:r>
            <a:r>
              <a:rPr lang="tr-TR" noProof="0" dirty="0" err="1" smtClean="0"/>
              <a:t>icon</a:t>
            </a:r>
            <a:r>
              <a:rPr lang="tr-TR" noProof="0" dirty="0" smtClean="0"/>
              <a:t> </a:t>
            </a:r>
            <a:r>
              <a:rPr lang="tr-TR" noProof="0" dirty="0" err="1" smtClean="0"/>
              <a:t>to</a:t>
            </a:r>
            <a:r>
              <a:rPr lang="tr-TR" noProof="0" dirty="0" smtClean="0"/>
              <a:t> </a:t>
            </a:r>
            <a:r>
              <a:rPr lang="tr-TR" noProof="0" dirty="0" err="1" smtClean="0"/>
              <a:t>add</a:t>
            </a:r>
            <a:endParaRPr lang="en-US" noProof="0" dirty="0"/>
          </a:p>
        </p:txBody>
      </p:sp>
      <p:sp>
        <p:nvSpPr>
          <p:cNvPr id="17" name="Picture Placeholder 6"/>
          <p:cNvSpPr>
            <a:spLocks noGrp="1"/>
          </p:cNvSpPr>
          <p:nvPr>
            <p:ph type="pic" sz="quarter" idx="30"/>
          </p:nvPr>
        </p:nvSpPr>
        <p:spPr>
          <a:xfrm>
            <a:off x="5265703" y="1763083"/>
            <a:ext cx="1192979" cy="1041689"/>
          </a:xfrm>
          <a:prstGeom prst="hexagon">
            <a:avLst/>
          </a:prstGeom>
          <a:solidFill>
            <a:srgbClr val="FFFFFF"/>
          </a:solidFill>
        </p:spPr>
        <p:txBody>
          <a:bodyPr rtlCol="0">
            <a:normAutofit/>
          </a:bodyPr>
          <a:lstStyle>
            <a:lvl1pPr>
              <a:defRPr>
                <a:solidFill>
                  <a:schemeClr val="bg1"/>
                </a:solidFill>
              </a:defRPr>
            </a:lvl1pPr>
          </a:lstStyle>
          <a:p>
            <a:pPr lvl="0"/>
            <a:r>
              <a:rPr lang="tr-TR" noProof="0" dirty="0" err="1" smtClean="0"/>
              <a:t>Drag</a:t>
            </a:r>
            <a:r>
              <a:rPr lang="tr-TR" noProof="0" dirty="0" smtClean="0"/>
              <a:t> </a:t>
            </a:r>
            <a:r>
              <a:rPr lang="tr-TR" noProof="0" dirty="0" err="1" smtClean="0"/>
              <a:t>picture</a:t>
            </a:r>
            <a:r>
              <a:rPr lang="tr-TR" noProof="0" dirty="0" smtClean="0"/>
              <a:t> </a:t>
            </a:r>
            <a:r>
              <a:rPr lang="tr-TR" noProof="0" dirty="0" err="1" smtClean="0"/>
              <a:t>to</a:t>
            </a:r>
            <a:r>
              <a:rPr lang="tr-TR" noProof="0" dirty="0" smtClean="0"/>
              <a:t> </a:t>
            </a:r>
            <a:r>
              <a:rPr lang="tr-TR" noProof="0" dirty="0" err="1" smtClean="0"/>
              <a:t>placeholder</a:t>
            </a:r>
            <a:r>
              <a:rPr lang="tr-TR" noProof="0" dirty="0" smtClean="0"/>
              <a:t> </a:t>
            </a:r>
            <a:r>
              <a:rPr lang="tr-TR" noProof="0" dirty="0" err="1" smtClean="0"/>
              <a:t>or</a:t>
            </a:r>
            <a:r>
              <a:rPr lang="tr-TR" noProof="0" dirty="0" smtClean="0"/>
              <a:t> </a:t>
            </a:r>
            <a:r>
              <a:rPr lang="tr-TR" noProof="0" dirty="0" err="1" smtClean="0"/>
              <a:t>click</a:t>
            </a:r>
            <a:r>
              <a:rPr lang="tr-TR" noProof="0" dirty="0" smtClean="0"/>
              <a:t> </a:t>
            </a:r>
            <a:r>
              <a:rPr lang="tr-TR" noProof="0" dirty="0" err="1" smtClean="0"/>
              <a:t>icon</a:t>
            </a:r>
            <a:r>
              <a:rPr lang="tr-TR" noProof="0" dirty="0" smtClean="0"/>
              <a:t> </a:t>
            </a:r>
            <a:r>
              <a:rPr lang="tr-TR" noProof="0" dirty="0" err="1" smtClean="0"/>
              <a:t>to</a:t>
            </a:r>
            <a:r>
              <a:rPr lang="tr-TR" noProof="0" dirty="0" smtClean="0"/>
              <a:t> </a:t>
            </a:r>
            <a:r>
              <a:rPr lang="tr-TR" noProof="0" dirty="0" err="1" smtClean="0"/>
              <a:t>add</a:t>
            </a:r>
            <a:endParaRPr lang="en-US" noProof="0" dirty="0"/>
          </a:p>
        </p:txBody>
      </p:sp>
      <p:sp>
        <p:nvSpPr>
          <p:cNvPr id="18" name="Picture Placeholder 6"/>
          <p:cNvSpPr>
            <a:spLocks noGrp="1"/>
          </p:cNvSpPr>
          <p:nvPr>
            <p:ph type="pic" sz="quarter" idx="31"/>
          </p:nvPr>
        </p:nvSpPr>
        <p:spPr>
          <a:xfrm>
            <a:off x="7272730" y="668964"/>
            <a:ext cx="1192979" cy="1041689"/>
          </a:xfrm>
          <a:prstGeom prst="hexagon">
            <a:avLst/>
          </a:prstGeom>
          <a:solidFill>
            <a:srgbClr val="FFFFFF"/>
          </a:solidFill>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20" name="Slide Number Placeholder 5"/>
          <p:cNvSpPr>
            <a:spLocks noGrp="1"/>
          </p:cNvSpPr>
          <p:nvPr>
            <p:ph type="sldNum" sz="quarter" idx="32"/>
          </p:nvPr>
        </p:nvSpPr>
        <p:spPr/>
        <p:txBody>
          <a:bodyPr/>
          <a:lstStyle>
            <a:lvl1pPr algn="r" eaLnBrk="1" hangingPunct="1">
              <a:defRPr sz="900" b="0" i="0">
                <a:solidFill>
                  <a:srgbClr val="898989"/>
                </a:solidFill>
                <a:latin typeface="Avenir Light"/>
                <a:cs typeface="Avenir Light"/>
              </a:defRPr>
            </a:lvl1pPr>
          </a:lstStyle>
          <a:p>
            <a:pPr>
              <a:defRPr/>
            </a:pPr>
            <a:r>
              <a:rPr lang="en-US" dirty="0" err="1" smtClean="0"/>
              <a:t>Sayfa</a:t>
            </a:r>
            <a:r>
              <a:rPr lang="en-US" dirty="0" smtClean="0"/>
              <a:t> </a:t>
            </a:r>
            <a:fld id="{00F69185-A44C-2F4A-9E08-449F7B126B43}" type="slidenum">
              <a:rPr lang="en-US" smtClean="0"/>
              <a:pPr>
                <a:defRPr/>
              </a:pPr>
              <a:t>‹#›</a:t>
            </a:fld>
            <a:endParaRPr lang="en-US" dirty="0"/>
          </a:p>
        </p:txBody>
      </p:sp>
      <p:sp>
        <p:nvSpPr>
          <p:cNvPr id="21" name="Footer Placeholder 4"/>
          <p:cNvSpPr>
            <a:spLocks noGrp="1"/>
          </p:cNvSpPr>
          <p:nvPr>
            <p:ph type="ftr" sz="quarter" idx="33"/>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13316989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G Pic Middle">
    <p:spTree>
      <p:nvGrpSpPr>
        <p:cNvPr id="1" name=""/>
        <p:cNvGrpSpPr/>
        <p:nvPr/>
      </p:nvGrpSpPr>
      <p:grpSpPr>
        <a:xfrm>
          <a:off x="0" y="0"/>
          <a:ext cx="0" cy="0"/>
          <a:chOff x="0" y="0"/>
          <a:chExt cx="0" cy="0"/>
        </a:xfrm>
      </p:grpSpPr>
      <p:grpSp>
        <p:nvGrpSpPr>
          <p:cNvPr id="5" name="Group 11"/>
          <p:cNvGrpSpPr>
            <a:grpSpLocks/>
          </p:cNvGrpSpPr>
          <p:nvPr userDrawn="1"/>
        </p:nvGrpSpPr>
        <p:grpSpPr bwMode="auto">
          <a:xfrm>
            <a:off x="0" y="5008563"/>
            <a:ext cx="9144000" cy="134937"/>
            <a:chOff x="606161" y="2106824"/>
            <a:chExt cx="6205940" cy="1241188"/>
          </a:xfrm>
        </p:grpSpPr>
        <p:sp>
          <p:nvSpPr>
            <p:cNvPr id="7" name="Rectangle 6"/>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8" name="Rectangle 7"/>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9" name="Rectangle 8"/>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0" name="Rectangle 9"/>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1" name="Rectangle 10"/>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3" name="Picture Placeholder 2"/>
          <p:cNvSpPr>
            <a:spLocks noGrp="1"/>
          </p:cNvSpPr>
          <p:nvPr>
            <p:ph type="pic" sz="quarter" idx="10"/>
          </p:nvPr>
        </p:nvSpPr>
        <p:spPr>
          <a:xfrm>
            <a:off x="0" y="0"/>
            <a:ext cx="5435270" cy="5143500"/>
          </a:xfrm>
          <a:noFill/>
          <a:ln>
            <a:noFill/>
          </a:ln>
        </p:spPr>
        <p:txBody>
          <a:bodyPr rtlCol="0">
            <a:normAutofit/>
          </a:bodyPr>
          <a:lstStyle>
            <a:lvl1pPr marL="0" indent="0">
              <a:buNone/>
              <a:defRPr>
                <a:solidFill>
                  <a:schemeClr val="bg1"/>
                </a:solidFill>
              </a:defRPr>
            </a:lvl1pPr>
          </a:lstStyle>
          <a:p>
            <a:pPr lvl="0"/>
            <a:r>
              <a:rPr lang="tr-TR" noProof="0" smtClean="0"/>
              <a:t>Drag picture to placeholder or click icon to add</a:t>
            </a:r>
            <a:endParaRPr lang="en-US" noProof="0" dirty="0"/>
          </a:p>
        </p:txBody>
      </p:sp>
      <p:sp>
        <p:nvSpPr>
          <p:cNvPr id="2" name="Title 1"/>
          <p:cNvSpPr>
            <a:spLocks noGrp="1"/>
          </p:cNvSpPr>
          <p:nvPr>
            <p:ph type="title"/>
          </p:nvPr>
        </p:nvSpPr>
        <p:spPr>
          <a:xfrm>
            <a:off x="6007886" y="1366269"/>
            <a:ext cx="4389835" cy="994172"/>
          </a:xfrm>
        </p:spPr>
        <p:txBody>
          <a:bodyPr/>
          <a:lstStyle/>
          <a:p>
            <a:r>
              <a:rPr lang="tr-TR" smtClean="0"/>
              <a:t>Click to edit Master title style</a:t>
            </a:r>
            <a:endParaRPr lang="en-US" dirty="0"/>
          </a:p>
        </p:txBody>
      </p:sp>
      <p:sp>
        <p:nvSpPr>
          <p:cNvPr id="6" name="Text Placeholder 4"/>
          <p:cNvSpPr>
            <a:spLocks noGrp="1"/>
          </p:cNvSpPr>
          <p:nvPr>
            <p:ph type="body" sz="quarter" idx="22"/>
          </p:nvPr>
        </p:nvSpPr>
        <p:spPr>
          <a:xfrm>
            <a:off x="5977351" y="2398739"/>
            <a:ext cx="4392310" cy="216694"/>
          </a:xfrm>
        </p:spPr>
        <p:txBody>
          <a:bodyPr/>
          <a:lstStyle>
            <a:lvl1pPr marL="0" indent="0">
              <a:buNone/>
              <a:defRPr sz="900">
                <a:latin typeface="Avenir Black"/>
                <a:ea typeface="Avenir Light"/>
                <a:cs typeface="Avenir Black"/>
              </a:defRPr>
            </a:lvl1pPr>
            <a:lvl2pPr>
              <a:defRPr b="0" i="0">
                <a:latin typeface="Avenir Medium"/>
                <a:ea typeface="Avenir Light"/>
                <a:cs typeface="Avenir Medium"/>
              </a:defRPr>
            </a:lvl2pPr>
            <a:lvl3pPr>
              <a:defRPr b="0" i="0">
                <a:latin typeface="Avenir Medium"/>
                <a:ea typeface="Avenir Light"/>
                <a:cs typeface="Avenir Medium"/>
              </a:defRPr>
            </a:lvl3pPr>
            <a:lvl4pPr>
              <a:defRPr b="0" i="0">
                <a:latin typeface="Avenir Medium"/>
                <a:ea typeface="Avenir Light"/>
                <a:cs typeface="Avenir Medium"/>
              </a:defRPr>
            </a:lvl4pPr>
            <a:lvl5pPr>
              <a:defRPr b="0" i="0">
                <a:latin typeface="Avenir Medium"/>
                <a:ea typeface="Avenir Light"/>
                <a:cs typeface="Avenir Medium"/>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12" name="Slide Number Placeholder 5"/>
          <p:cNvSpPr>
            <a:spLocks noGrp="1"/>
          </p:cNvSpPr>
          <p:nvPr>
            <p:ph type="sldNum" sz="quarter" idx="23"/>
          </p:nvPr>
        </p:nvSpPr>
        <p:spPr/>
        <p:txBody>
          <a:bodyPr/>
          <a:lstStyle>
            <a:lvl1pPr>
              <a:defRPr/>
            </a:lvl1pPr>
          </a:lstStyle>
          <a:p>
            <a:pPr>
              <a:defRPr/>
            </a:pPr>
            <a:r>
              <a:rPr lang="en-US" dirty="0" err="1" smtClean="0"/>
              <a:t>Sayfa</a:t>
            </a:r>
            <a:r>
              <a:rPr lang="en-US" dirty="0" smtClean="0"/>
              <a:t> </a:t>
            </a:r>
            <a:fld id="{BB852CEB-95D2-104C-BFF7-69A2E45D14F8}" type="slidenum">
              <a:rPr lang="en-US"/>
              <a:pPr>
                <a:defRPr/>
              </a:pPr>
              <a:t>‹#›</a:t>
            </a:fld>
            <a:endParaRPr lang="en-US" dirty="0"/>
          </a:p>
        </p:txBody>
      </p:sp>
      <p:sp>
        <p:nvSpPr>
          <p:cNvPr id="13" name="Footer Placeholder 4"/>
          <p:cNvSpPr>
            <a:spLocks noGrp="1"/>
          </p:cNvSpPr>
          <p:nvPr>
            <p:ph type="ftr" sz="quarter" idx="24"/>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302145987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G Pic Middle_2">
    <p:spTree>
      <p:nvGrpSpPr>
        <p:cNvPr id="1" name=""/>
        <p:cNvGrpSpPr/>
        <p:nvPr/>
      </p:nvGrpSpPr>
      <p:grpSpPr>
        <a:xfrm>
          <a:off x="0" y="0"/>
          <a:ext cx="0" cy="0"/>
          <a:chOff x="0" y="0"/>
          <a:chExt cx="0" cy="0"/>
        </a:xfrm>
      </p:grpSpPr>
      <p:sp>
        <p:nvSpPr>
          <p:cNvPr id="8" name="Subtitle 2"/>
          <p:cNvSpPr txBox="1">
            <a:spLocks/>
          </p:cNvSpPr>
          <p:nvPr userDrawn="1"/>
        </p:nvSpPr>
        <p:spPr>
          <a:xfrm>
            <a:off x="1398588" y="1166813"/>
            <a:ext cx="7324725" cy="374650"/>
          </a:xfrm>
          <a:prstGeom prst="rect">
            <a:avLst/>
          </a:prstGeom>
        </p:spPr>
        <p:txBody>
          <a:bodyPr lIns="163118" tIns="81559" rIns="163118" bIns="81559">
            <a:normAutofit fontScale="55000" lnSpcReduction="20000"/>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2300" dirty="0">
              <a:latin typeface="Avenir Light"/>
              <a:cs typeface="Avenir Light"/>
            </a:endParaRPr>
          </a:p>
        </p:txBody>
      </p:sp>
      <p:sp>
        <p:nvSpPr>
          <p:cNvPr id="9" name="Subtitle 2"/>
          <p:cNvSpPr txBox="1">
            <a:spLocks/>
          </p:cNvSpPr>
          <p:nvPr userDrawn="1"/>
        </p:nvSpPr>
        <p:spPr>
          <a:xfrm>
            <a:off x="1398588" y="1166813"/>
            <a:ext cx="7324725" cy="374650"/>
          </a:xfrm>
          <a:prstGeom prst="rect">
            <a:avLst/>
          </a:prstGeom>
        </p:spPr>
        <p:txBody>
          <a:bodyPr lIns="163118" tIns="81559" rIns="163118" bIns="81559">
            <a:normAutofit fontScale="55000" lnSpcReduction="20000"/>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2300" dirty="0">
              <a:latin typeface="Avenir Light"/>
              <a:cs typeface="Avenir Light"/>
            </a:endParaRPr>
          </a:p>
        </p:txBody>
      </p:sp>
      <p:grpSp>
        <p:nvGrpSpPr>
          <p:cNvPr id="16" name="Group 11"/>
          <p:cNvGrpSpPr>
            <a:grpSpLocks/>
          </p:cNvGrpSpPr>
          <p:nvPr userDrawn="1"/>
        </p:nvGrpSpPr>
        <p:grpSpPr bwMode="auto">
          <a:xfrm>
            <a:off x="0" y="5008563"/>
            <a:ext cx="9144000" cy="134937"/>
            <a:chOff x="606161" y="2106824"/>
            <a:chExt cx="6205940" cy="1241188"/>
          </a:xfrm>
        </p:grpSpPr>
        <p:sp>
          <p:nvSpPr>
            <p:cNvPr id="17" name="Rectangle 16"/>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8" name="Rectangle 17"/>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9" name="Rectangle 18"/>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20" name="Rectangle 19"/>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21" name="Rectangle 20"/>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10" name="Picture Placeholder 2"/>
          <p:cNvSpPr>
            <a:spLocks noGrp="1"/>
          </p:cNvSpPr>
          <p:nvPr>
            <p:ph type="pic" sz="quarter" idx="13"/>
          </p:nvPr>
        </p:nvSpPr>
        <p:spPr>
          <a:xfrm>
            <a:off x="616371" y="1778446"/>
            <a:ext cx="1736921" cy="1736921"/>
          </a:xfrm>
          <a:ln>
            <a:noFill/>
          </a:ln>
        </p:spPr>
        <p:txBody>
          <a:bodyPr rtlCol="0">
            <a:noAutofit/>
          </a:bodyPr>
          <a:lstStyle/>
          <a:p>
            <a:pPr lvl="0"/>
            <a:r>
              <a:rPr lang="tr-TR" noProof="0" smtClean="0"/>
              <a:t>Drag picture to placeholder or click icon to add</a:t>
            </a:r>
            <a:endParaRPr lang="en-US" noProof="0" dirty="0"/>
          </a:p>
        </p:txBody>
      </p:sp>
      <p:sp>
        <p:nvSpPr>
          <p:cNvPr id="11" name="Picture Placeholder 2"/>
          <p:cNvSpPr>
            <a:spLocks noGrp="1"/>
          </p:cNvSpPr>
          <p:nvPr>
            <p:ph type="pic" sz="quarter" idx="14"/>
          </p:nvPr>
        </p:nvSpPr>
        <p:spPr>
          <a:xfrm>
            <a:off x="2670701" y="1778446"/>
            <a:ext cx="1736921" cy="1736921"/>
          </a:xfrm>
          <a:ln>
            <a:noFill/>
          </a:ln>
        </p:spPr>
        <p:txBody>
          <a:bodyPr rtlCol="0">
            <a:noAutofit/>
          </a:bodyPr>
          <a:lstStyle/>
          <a:p>
            <a:pPr lvl="0"/>
            <a:r>
              <a:rPr lang="tr-TR" noProof="0" smtClean="0"/>
              <a:t>Drag picture to placeholder or click icon to add</a:t>
            </a:r>
            <a:endParaRPr lang="en-US" noProof="0"/>
          </a:p>
        </p:txBody>
      </p:sp>
      <p:sp>
        <p:nvSpPr>
          <p:cNvPr id="12" name="Picture Placeholder 2"/>
          <p:cNvSpPr>
            <a:spLocks noGrp="1"/>
          </p:cNvSpPr>
          <p:nvPr>
            <p:ph type="pic" sz="quarter" idx="15"/>
          </p:nvPr>
        </p:nvSpPr>
        <p:spPr>
          <a:xfrm>
            <a:off x="4725031" y="1778446"/>
            <a:ext cx="1736921" cy="1736921"/>
          </a:xfrm>
          <a:ln>
            <a:noFill/>
          </a:ln>
        </p:spPr>
        <p:txBody>
          <a:bodyPr rtlCol="0">
            <a:noAutofit/>
          </a:bodyPr>
          <a:lstStyle/>
          <a:p>
            <a:pPr lvl="0"/>
            <a:r>
              <a:rPr lang="tr-TR" noProof="0" smtClean="0"/>
              <a:t>Drag picture to placeholder or click icon to add</a:t>
            </a:r>
            <a:endParaRPr lang="en-US" noProof="0"/>
          </a:p>
        </p:txBody>
      </p:sp>
      <p:sp>
        <p:nvSpPr>
          <p:cNvPr id="13" name="Picture Placeholder 2"/>
          <p:cNvSpPr>
            <a:spLocks noGrp="1"/>
          </p:cNvSpPr>
          <p:nvPr>
            <p:ph type="pic" sz="quarter" idx="16"/>
          </p:nvPr>
        </p:nvSpPr>
        <p:spPr>
          <a:xfrm>
            <a:off x="6779362" y="1778446"/>
            <a:ext cx="1736921" cy="1736921"/>
          </a:xfrm>
          <a:ln>
            <a:noFill/>
          </a:ln>
        </p:spPr>
        <p:txBody>
          <a:bodyPr rtlCol="0">
            <a:noAutofit/>
          </a:bodyPr>
          <a:lstStyle/>
          <a:p>
            <a:pPr lvl="0"/>
            <a:r>
              <a:rPr lang="tr-TR" noProof="0" smtClean="0"/>
              <a:t>Drag picture to placeholder or click icon to add</a:t>
            </a:r>
            <a:endParaRPr lang="en-US" noProof="0"/>
          </a:p>
        </p:txBody>
      </p:sp>
      <p:sp>
        <p:nvSpPr>
          <p:cNvPr id="14" name="Title 1"/>
          <p:cNvSpPr>
            <a:spLocks noGrp="1"/>
          </p:cNvSpPr>
          <p:nvPr>
            <p:ph type="ctrTitle"/>
          </p:nvPr>
        </p:nvSpPr>
        <p:spPr>
          <a:xfrm>
            <a:off x="619125" y="503433"/>
            <a:ext cx="7925973" cy="505382"/>
          </a:xfrm>
        </p:spPr>
        <p:txBody>
          <a:bodyPr>
            <a:noAutofit/>
          </a:bodyPr>
          <a:lstStyle/>
          <a:p>
            <a:r>
              <a:rPr lang="tr-TR" smtClean="0"/>
              <a:t>Click to edit Master title style</a:t>
            </a:r>
            <a:endParaRPr lang="en-US" dirty="0"/>
          </a:p>
        </p:txBody>
      </p:sp>
      <p:sp>
        <p:nvSpPr>
          <p:cNvPr id="15" name="Subtitle 2"/>
          <p:cNvSpPr>
            <a:spLocks noGrp="1"/>
          </p:cNvSpPr>
          <p:nvPr>
            <p:ph type="subTitle" idx="1"/>
          </p:nvPr>
        </p:nvSpPr>
        <p:spPr>
          <a:xfrm>
            <a:off x="619125" y="1148447"/>
            <a:ext cx="7897998" cy="479684"/>
          </a:xfrm>
        </p:spPr>
        <p:txBody>
          <a:bodyPr>
            <a:noAutofit/>
          </a:bodyPr>
          <a:lstStyle>
            <a:lvl1pPr>
              <a:defRPr sz="2300"/>
            </a:lvl1pPr>
          </a:lstStyle>
          <a:p>
            <a:r>
              <a:rPr lang="tr-TR" smtClean="0"/>
              <a:t>Click to edit Master subtitle style</a:t>
            </a:r>
            <a:endParaRPr lang="en-US" dirty="0"/>
          </a:p>
        </p:txBody>
      </p:sp>
      <p:sp>
        <p:nvSpPr>
          <p:cNvPr id="22" name="Slide Number Placeholder 5"/>
          <p:cNvSpPr>
            <a:spLocks noGrp="1"/>
          </p:cNvSpPr>
          <p:nvPr>
            <p:ph type="sldNum" sz="quarter" idx="17"/>
          </p:nvPr>
        </p:nvSpPr>
        <p:spPr/>
        <p:txBody>
          <a:bodyPr/>
          <a:lstStyle>
            <a:lvl1pPr>
              <a:defRPr/>
            </a:lvl1pPr>
          </a:lstStyle>
          <a:p>
            <a:pPr>
              <a:defRPr/>
            </a:pPr>
            <a:r>
              <a:rPr lang="en-US" dirty="0" err="1" smtClean="0"/>
              <a:t>Sayfa</a:t>
            </a:r>
            <a:r>
              <a:rPr lang="en-US" dirty="0" smtClean="0"/>
              <a:t> </a:t>
            </a:r>
            <a:fld id="{9F336B65-1AB3-A640-9BE7-22E7CFA622A2}" type="slidenum">
              <a:rPr lang="en-US"/>
              <a:pPr>
                <a:defRPr/>
              </a:pPr>
              <a:t>‹#›</a:t>
            </a:fld>
            <a:endParaRPr lang="en-US" dirty="0"/>
          </a:p>
        </p:txBody>
      </p:sp>
      <p:sp>
        <p:nvSpPr>
          <p:cNvPr id="23" name="Footer Placeholder 4"/>
          <p:cNvSpPr>
            <a:spLocks noGrp="1"/>
          </p:cNvSpPr>
          <p:nvPr>
            <p:ph type="ftr" sz="quarter" idx="18"/>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276365457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G Pic Bottom">
    <p:spTree>
      <p:nvGrpSpPr>
        <p:cNvPr id="1" name=""/>
        <p:cNvGrpSpPr/>
        <p:nvPr/>
      </p:nvGrpSpPr>
      <p:grpSpPr>
        <a:xfrm>
          <a:off x="0" y="0"/>
          <a:ext cx="0" cy="0"/>
          <a:chOff x="0" y="0"/>
          <a:chExt cx="0" cy="0"/>
        </a:xfrm>
      </p:grpSpPr>
      <p:grpSp>
        <p:nvGrpSpPr>
          <p:cNvPr id="9" name="Group 11"/>
          <p:cNvGrpSpPr>
            <a:grpSpLocks/>
          </p:cNvGrpSpPr>
          <p:nvPr userDrawn="1"/>
        </p:nvGrpSpPr>
        <p:grpSpPr bwMode="auto">
          <a:xfrm>
            <a:off x="0" y="5008563"/>
            <a:ext cx="9144000" cy="134937"/>
            <a:chOff x="606161" y="2106824"/>
            <a:chExt cx="6205940" cy="1241188"/>
          </a:xfrm>
        </p:grpSpPr>
        <p:sp>
          <p:nvSpPr>
            <p:cNvPr id="10" name="Rectangle 9"/>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1" name="Rectangle 10"/>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2" name="Rectangle 11"/>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3" name="Rectangle 12"/>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4" name="Rectangle 13"/>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4" name="Picture Placeholder 13"/>
          <p:cNvSpPr>
            <a:spLocks noGrp="1"/>
          </p:cNvSpPr>
          <p:nvPr>
            <p:ph type="pic" sz="quarter" idx="10"/>
          </p:nvPr>
        </p:nvSpPr>
        <p:spPr>
          <a:xfrm>
            <a:off x="1400844" y="652595"/>
            <a:ext cx="1994215" cy="1992166"/>
          </a:xfrm>
          <a:prstGeom prst="ellipse">
            <a:avLst/>
          </a:prstGeom>
        </p:spPr>
        <p:txBody>
          <a:bodyPr rtlCol="0">
            <a:noAutofit/>
          </a:bodyPr>
          <a:lstStyle/>
          <a:p>
            <a:pPr lvl="0"/>
            <a:r>
              <a:rPr lang="tr-TR" noProof="0" smtClean="0"/>
              <a:t>Drag picture to placeholder or click icon to add</a:t>
            </a:r>
            <a:endParaRPr lang="en-US" noProof="0"/>
          </a:p>
        </p:txBody>
      </p:sp>
      <p:sp>
        <p:nvSpPr>
          <p:cNvPr id="5" name="Picture Placeholder 13"/>
          <p:cNvSpPr>
            <a:spLocks noGrp="1"/>
          </p:cNvSpPr>
          <p:nvPr>
            <p:ph type="pic" sz="quarter" idx="11"/>
          </p:nvPr>
        </p:nvSpPr>
        <p:spPr>
          <a:xfrm>
            <a:off x="3574893" y="624585"/>
            <a:ext cx="1994215" cy="1992166"/>
          </a:xfrm>
          <a:prstGeom prst="ellipse">
            <a:avLst/>
          </a:prstGeom>
        </p:spPr>
        <p:txBody>
          <a:bodyPr rtlCol="0">
            <a:noAutofit/>
          </a:bodyPr>
          <a:lstStyle/>
          <a:p>
            <a:pPr lvl="0"/>
            <a:r>
              <a:rPr lang="tr-TR" noProof="0" smtClean="0"/>
              <a:t>Drag picture to placeholder or click icon to add</a:t>
            </a:r>
            <a:endParaRPr lang="en-US" noProof="0"/>
          </a:p>
        </p:txBody>
      </p:sp>
      <p:sp>
        <p:nvSpPr>
          <p:cNvPr id="6" name="Picture Placeholder 13"/>
          <p:cNvSpPr>
            <a:spLocks noGrp="1"/>
          </p:cNvSpPr>
          <p:nvPr>
            <p:ph type="pic" sz="quarter" idx="12"/>
          </p:nvPr>
        </p:nvSpPr>
        <p:spPr>
          <a:xfrm>
            <a:off x="5824575" y="624585"/>
            <a:ext cx="1994215" cy="1992166"/>
          </a:xfrm>
          <a:prstGeom prst="ellipse">
            <a:avLst/>
          </a:prstGeom>
        </p:spPr>
        <p:txBody>
          <a:bodyPr rtlCol="0">
            <a:noAutofit/>
          </a:bodyPr>
          <a:lstStyle/>
          <a:p>
            <a:pPr lvl="0"/>
            <a:r>
              <a:rPr lang="tr-TR" noProof="0" smtClean="0"/>
              <a:t>Drag picture to placeholder or click icon to add</a:t>
            </a:r>
            <a:endParaRPr lang="en-US" noProof="0"/>
          </a:p>
        </p:txBody>
      </p:sp>
      <p:sp>
        <p:nvSpPr>
          <p:cNvPr id="7" name="Picture Placeholder 13"/>
          <p:cNvSpPr>
            <a:spLocks noGrp="1"/>
          </p:cNvSpPr>
          <p:nvPr>
            <p:ph type="pic" sz="quarter" idx="13"/>
          </p:nvPr>
        </p:nvSpPr>
        <p:spPr>
          <a:xfrm>
            <a:off x="2535255" y="2615626"/>
            <a:ext cx="1994215" cy="1992166"/>
          </a:xfrm>
          <a:prstGeom prst="ellipse">
            <a:avLst/>
          </a:prstGeom>
        </p:spPr>
        <p:txBody>
          <a:bodyPr rtlCol="0">
            <a:noAutofit/>
          </a:bodyPr>
          <a:lstStyle/>
          <a:p>
            <a:pPr lvl="0"/>
            <a:r>
              <a:rPr lang="tr-TR" noProof="0" smtClean="0"/>
              <a:t>Drag picture to placeholder or click icon to add</a:t>
            </a:r>
            <a:endParaRPr lang="en-US" noProof="0"/>
          </a:p>
        </p:txBody>
      </p:sp>
      <p:sp>
        <p:nvSpPr>
          <p:cNvPr id="8" name="Picture Placeholder 13"/>
          <p:cNvSpPr>
            <a:spLocks noGrp="1"/>
          </p:cNvSpPr>
          <p:nvPr>
            <p:ph type="pic" sz="quarter" idx="14"/>
          </p:nvPr>
        </p:nvSpPr>
        <p:spPr>
          <a:xfrm>
            <a:off x="4796152" y="2615626"/>
            <a:ext cx="1994215" cy="1992166"/>
          </a:xfrm>
          <a:prstGeom prst="ellipse">
            <a:avLst/>
          </a:prstGeom>
        </p:spPr>
        <p:txBody>
          <a:bodyPr rtlCol="0">
            <a:noAutofit/>
          </a:bodyPr>
          <a:lstStyle/>
          <a:p>
            <a:pPr lvl="0"/>
            <a:r>
              <a:rPr lang="tr-TR" noProof="0" smtClean="0"/>
              <a:t>Drag picture to placeholder or click icon to add</a:t>
            </a:r>
            <a:endParaRPr lang="en-US" noProof="0"/>
          </a:p>
        </p:txBody>
      </p:sp>
      <p:sp>
        <p:nvSpPr>
          <p:cNvPr id="15" name="Slide Number Placeholder 5"/>
          <p:cNvSpPr>
            <a:spLocks noGrp="1"/>
          </p:cNvSpPr>
          <p:nvPr>
            <p:ph type="sldNum" sz="quarter" idx="15"/>
          </p:nvPr>
        </p:nvSpPr>
        <p:spPr/>
        <p:txBody>
          <a:bodyPr/>
          <a:lstStyle>
            <a:lvl1pPr>
              <a:defRPr/>
            </a:lvl1pPr>
          </a:lstStyle>
          <a:p>
            <a:pPr>
              <a:defRPr/>
            </a:pPr>
            <a:r>
              <a:rPr lang="en-US" dirty="0" err="1" smtClean="0"/>
              <a:t>Sayfa</a:t>
            </a:r>
            <a:r>
              <a:rPr lang="en-US" dirty="0" smtClean="0"/>
              <a:t> </a:t>
            </a:r>
            <a:fld id="{8F6F0204-F3D0-7246-B579-0ED79613125E}" type="slidenum">
              <a:rPr lang="en-US"/>
              <a:pPr>
                <a:defRPr/>
              </a:pPr>
              <a:t>‹#›</a:t>
            </a:fld>
            <a:endParaRPr lang="en-US" dirty="0"/>
          </a:p>
        </p:txBody>
      </p:sp>
      <p:sp>
        <p:nvSpPr>
          <p:cNvPr id="16" name="Footer Placeholder 4"/>
          <p:cNvSpPr>
            <a:spLocks noGrp="1"/>
          </p:cNvSpPr>
          <p:nvPr>
            <p:ph type="ftr" sz="quarter" idx="16"/>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415808291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H3_5 Pics 1 Row">
    <p:spTree>
      <p:nvGrpSpPr>
        <p:cNvPr id="1" name=""/>
        <p:cNvGrpSpPr/>
        <p:nvPr/>
      </p:nvGrpSpPr>
      <p:grpSpPr>
        <a:xfrm>
          <a:off x="0" y="0"/>
          <a:ext cx="0" cy="0"/>
          <a:chOff x="0" y="0"/>
          <a:chExt cx="0" cy="0"/>
        </a:xfrm>
      </p:grpSpPr>
      <p:grpSp>
        <p:nvGrpSpPr>
          <p:cNvPr id="10" name="Group 11"/>
          <p:cNvGrpSpPr>
            <a:grpSpLocks/>
          </p:cNvGrpSpPr>
          <p:nvPr userDrawn="1"/>
        </p:nvGrpSpPr>
        <p:grpSpPr bwMode="auto">
          <a:xfrm>
            <a:off x="0" y="5008563"/>
            <a:ext cx="9144000" cy="134937"/>
            <a:chOff x="606161" y="2106824"/>
            <a:chExt cx="6205940" cy="1241188"/>
          </a:xfrm>
        </p:grpSpPr>
        <p:sp>
          <p:nvSpPr>
            <p:cNvPr id="11" name="Rectangle 10"/>
            <p:cNvSpPr/>
            <p:nvPr userDrawn="1"/>
          </p:nvSpPr>
          <p:spPr>
            <a:xfrm>
              <a:off x="606161" y="2106824"/>
              <a:ext cx="1241188" cy="12411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4" name="Rectangle 13"/>
            <p:cNvSpPr/>
            <p:nvPr userDrawn="1"/>
          </p:nvSpPr>
          <p:spPr>
            <a:xfrm>
              <a:off x="1847349" y="2106824"/>
              <a:ext cx="1241188" cy="124118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5" name="Rectangle 14"/>
            <p:cNvSpPr/>
            <p:nvPr userDrawn="1"/>
          </p:nvSpPr>
          <p:spPr>
            <a:xfrm>
              <a:off x="3088537" y="2106824"/>
              <a:ext cx="1241188" cy="1241188"/>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6" name="Rectangle 15"/>
            <p:cNvSpPr/>
            <p:nvPr userDrawn="1"/>
          </p:nvSpPr>
          <p:spPr>
            <a:xfrm>
              <a:off x="4329725" y="2106824"/>
              <a:ext cx="1241188" cy="124118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sp>
          <p:nvSpPr>
            <p:cNvPr id="17" name="Rectangle 16"/>
            <p:cNvSpPr/>
            <p:nvPr userDrawn="1"/>
          </p:nvSpPr>
          <p:spPr>
            <a:xfrm>
              <a:off x="5570913" y="2106824"/>
              <a:ext cx="1241188" cy="124118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815583" fontAlgn="auto">
                <a:spcBef>
                  <a:spcPts val="0"/>
                </a:spcBef>
                <a:spcAft>
                  <a:spcPts val="0"/>
                </a:spcAft>
                <a:defRPr/>
              </a:pPr>
              <a:endParaRPr lang="en-US" dirty="0">
                <a:latin typeface="Avenir Light"/>
              </a:endParaRPr>
            </a:p>
          </p:txBody>
        </p:sp>
      </p:grpSp>
      <p:sp>
        <p:nvSpPr>
          <p:cNvPr id="2" name="Title 1"/>
          <p:cNvSpPr>
            <a:spLocks noGrp="1"/>
          </p:cNvSpPr>
          <p:nvPr>
            <p:ph type="title"/>
          </p:nvPr>
        </p:nvSpPr>
        <p:spPr/>
        <p:txBody>
          <a:bodyPr/>
          <a:lstStyle/>
          <a:p>
            <a:r>
              <a:rPr lang="tr-TR" smtClean="0"/>
              <a:t>Click to edit Master title style</a:t>
            </a:r>
            <a:endParaRPr lang="en-US" dirty="0"/>
          </a:p>
        </p:txBody>
      </p:sp>
      <p:sp>
        <p:nvSpPr>
          <p:cNvPr id="6" name="Picture Placeholder 6"/>
          <p:cNvSpPr>
            <a:spLocks noGrp="1"/>
          </p:cNvSpPr>
          <p:nvPr>
            <p:ph type="pic" sz="quarter" idx="13"/>
          </p:nvPr>
        </p:nvSpPr>
        <p:spPr>
          <a:xfrm>
            <a:off x="701664" y="1540669"/>
            <a:ext cx="1412215" cy="1354067"/>
          </a:xfrm>
          <a:prstGeom prst="flowChartOffpageConnector">
            <a:avLst/>
          </a:prstGeom>
          <a:solidFill>
            <a:schemeClr val="tx2"/>
          </a:solidFill>
          <a:ln w="38100">
            <a:solidFill>
              <a:schemeClr val="accent4"/>
            </a:solidFill>
          </a:ln>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7" name="Picture Placeholder 6"/>
          <p:cNvSpPr>
            <a:spLocks noGrp="1"/>
          </p:cNvSpPr>
          <p:nvPr>
            <p:ph type="pic" sz="quarter" idx="14"/>
          </p:nvPr>
        </p:nvSpPr>
        <p:spPr>
          <a:xfrm>
            <a:off x="2290571" y="1540668"/>
            <a:ext cx="1412211" cy="1354063"/>
          </a:xfrm>
          <a:prstGeom prst="flowChartOffpageConnector">
            <a:avLst/>
          </a:prstGeom>
          <a:solidFill>
            <a:schemeClr val="tx2"/>
          </a:solidFill>
          <a:ln w="38100">
            <a:solidFill>
              <a:schemeClr val="accent4"/>
            </a:solidFill>
          </a:ln>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8" name="Picture Placeholder 6"/>
          <p:cNvSpPr>
            <a:spLocks noGrp="1"/>
          </p:cNvSpPr>
          <p:nvPr>
            <p:ph type="pic" sz="quarter" idx="15"/>
          </p:nvPr>
        </p:nvSpPr>
        <p:spPr>
          <a:xfrm>
            <a:off x="3879474" y="1540668"/>
            <a:ext cx="1412211" cy="1354063"/>
          </a:xfrm>
          <a:prstGeom prst="flowChartOffpageConnector">
            <a:avLst/>
          </a:prstGeom>
          <a:solidFill>
            <a:schemeClr val="tx2"/>
          </a:solidFill>
          <a:ln w="38100">
            <a:solidFill>
              <a:schemeClr val="accent4"/>
            </a:solidFill>
          </a:ln>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9" name="Picture Placeholder 6"/>
          <p:cNvSpPr>
            <a:spLocks noGrp="1"/>
          </p:cNvSpPr>
          <p:nvPr>
            <p:ph type="pic" sz="quarter" idx="16"/>
          </p:nvPr>
        </p:nvSpPr>
        <p:spPr>
          <a:xfrm>
            <a:off x="5468378" y="1540668"/>
            <a:ext cx="1404661" cy="1354063"/>
          </a:xfrm>
          <a:prstGeom prst="flowChartOffpageConnector">
            <a:avLst/>
          </a:prstGeom>
          <a:solidFill>
            <a:schemeClr val="tx2"/>
          </a:solidFill>
          <a:ln w="38100">
            <a:solidFill>
              <a:schemeClr val="accent4"/>
            </a:solidFill>
          </a:ln>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12" name="Text Placeholder 4"/>
          <p:cNvSpPr>
            <a:spLocks noGrp="1"/>
          </p:cNvSpPr>
          <p:nvPr>
            <p:ph type="body" sz="quarter" idx="22"/>
          </p:nvPr>
        </p:nvSpPr>
        <p:spPr>
          <a:xfrm>
            <a:off x="626133" y="942172"/>
            <a:ext cx="4400378" cy="216694"/>
          </a:xfrm>
        </p:spPr>
        <p:txBody>
          <a:bodyPr/>
          <a:lstStyle>
            <a:lvl1pPr marL="0" indent="0">
              <a:buNone/>
              <a:defRPr sz="900">
                <a:latin typeface="Avenir Light"/>
                <a:ea typeface="Avenir Light"/>
              </a:defRPr>
            </a:lvl1pPr>
            <a:lvl2pPr>
              <a:defRPr>
                <a:latin typeface="Avenir Light"/>
                <a:ea typeface="Avenir Light"/>
              </a:defRPr>
            </a:lvl2pPr>
            <a:lvl3pPr>
              <a:defRPr>
                <a:latin typeface="Avenir Light"/>
                <a:ea typeface="Avenir Light"/>
              </a:defRPr>
            </a:lvl3pPr>
            <a:lvl4pPr>
              <a:defRPr>
                <a:latin typeface="Avenir Light"/>
                <a:ea typeface="Avenir Light"/>
              </a:defRPr>
            </a:lvl4pPr>
            <a:lvl5pPr>
              <a:defRPr>
                <a:latin typeface="Avenir Light"/>
                <a:ea typeface="Avenir Light"/>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13" name="Picture Placeholder 6"/>
          <p:cNvSpPr>
            <a:spLocks noGrp="1"/>
          </p:cNvSpPr>
          <p:nvPr>
            <p:ph type="pic" sz="quarter" idx="23"/>
          </p:nvPr>
        </p:nvSpPr>
        <p:spPr>
          <a:xfrm>
            <a:off x="7049731" y="1532013"/>
            <a:ext cx="1404661" cy="1354063"/>
          </a:xfrm>
          <a:prstGeom prst="flowChartOffpageConnector">
            <a:avLst/>
          </a:prstGeom>
          <a:solidFill>
            <a:schemeClr val="tx2"/>
          </a:solidFill>
          <a:ln w="38100">
            <a:solidFill>
              <a:schemeClr val="accent4"/>
            </a:solidFill>
          </a:ln>
        </p:spPr>
        <p:txBody>
          <a:bodyPr rtlCol="0">
            <a:normAutofit/>
          </a:bodyPr>
          <a:lstStyle>
            <a:lvl1pPr>
              <a:defRPr>
                <a:solidFill>
                  <a:schemeClr val="bg1"/>
                </a:solidFill>
              </a:defRPr>
            </a:lvl1pPr>
          </a:lstStyle>
          <a:p>
            <a:pPr lvl="0"/>
            <a:r>
              <a:rPr lang="tr-TR" noProof="0" smtClean="0"/>
              <a:t>Drag picture to placeholder or click icon to add</a:t>
            </a:r>
            <a:endParaRPr lang="en-US" noProof="0"/>
          </a:p>
        </p:txBody>
      </p:sp>
      <p:sp>
        <p:nvSpPr>
          <p:cNvPr id="18" name="Slide Number Placeholder 5"/>
          <p:cNvSpPr>
            <a:spLocks noGrp="1"/>
          </p:cNvSpPr>
          <p:nvPr>
            <p:ph type="sldNum" sz="quarter" idx="24"/>
          </p:nvPr>
        </p:nvSpPr>
        <p:spPr/>
        <p:txBody>
          <a:bodyPr/>
          <a:lstStyle>
            <a:lvl1pPr>
              <a:defRPr/>
            </a:lvl1pPr>
          </a:lstStyle>
          <a:p>
            <a:pPr>
              <a:defRPr/>
            </a:pPr>
            <a:r>
              <a:rPr lang="en-US" dirty="0" err="1" smtClean="0"/>
              <a:t>Sayfa</a:t>
            </a:r>
            <a:r>
              <a:rPr lang="en-US" dirty="0" smtClean="0"/>
              <a:t> </a:t>
            </a:r>
            <a:fld id="{72E6BDCC-F44B-2C46-B291-BF060FBF927E}" type="slidenum">
              <a:rPr lang="en-US"/>
              <a:pPr>
                <a:defRPr/>
              </a:pPr>
              <a:t>‹#›</a:t>
            </a:fld>
            <a:endParaRPr lang="en-US" dirty="0"/>
          </a:p>
        </p:txBody>
      </p:sp>
      <p:sp>
        <p:nvSpPr>
          <p:cNvPr id="19" name="Footer Placeholder 4"/>
          <p:cNvSpPr>
            <a:spLocks noGrp="1"/>
          </p:cNvSpPr>
          <p:nvPr>
            <p:ph type="ftr" sz="quarter" idx="25"/>
          </p:nvPr>
        </p:nvSpPr>
        <p:spPr/>
        <p:txBody>
          <a:bodyP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Tree>
    <p:extLst>
      <p:ext uri="{BB962C8B-B14F-4D97-AF65-F5344CB8AC3E}">
        <p14:creationId xmlns:p14="http://schemas.microsoft.com/office/powerpoint/2010/main" val="300320452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274638"/>
            <a:ext cx="4389438" cy="993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34290" rIns="68580" bIns="34290" numCol="1" anchor="ctr" anchorCtr="0" compatLnSpc="1">
            <a:prstTxWarp prst="textNoShape">
              <a:avLst/>
            </a:prstTxWarp>
          </a:bodyPr>
          <a:lstStyle/>
          <a:p>
            <a:pPr lvl="0"/>
            <a:r>
              <a:rPr lang="tr-TR" smtClean="0"/>
              <a:t>Click to edit Master title style</a:t>
            </a:r>
            <a:endParaRPr lang="en-US"/>
          </a:p>
        </p:txBody>
      </p:sp>
      <p:sp>
        <p:nvSpPr>
          <p:cNvPr id="1027" name="Text Placeholder 2"/>
          <p:cNvSpPr>
            <a:spLocks noGrp="1"/>
          </p:cNvSpPr>
          <p:nvPr>
            <p:ph type="body" idx="1"/>
          </p:nvPr>
        </p:nvSpPr>
        <p:spPr bwMode="auto">
          <a:xfrm>
            <a:off x="628650" y="1370013"/>
            <a:ext cx="7886700" cy="3262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34290" rIns="68580" bIns="3429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Footer Placeholder 4"/>
          <p:cNvSpPr>
            <a:spLocks noGrp="1"/>
          </p:cNvSpPr>
          <p:nvPr>
            <p:ph type="ftr" sz="quarter" idx="3"/>
          </p:nvPr>
        </p:nvSpPr>
        <p:spPr>
          <a:xfrm>
            <a:off x="619125" y="4767263"/>
            <a:ext cx="1389063" cy="274637"/>
          </a:xfrm>
          <a:prstGeom prst="rect">
            <a:avLst/>
          </a:prstGeom>
        </p:spPr>
        <p:txBody>
          <a:bodyPr vert="horz" lIns="68580" tIns="34290" rIns="68580" bIns="34290" rtlCol="0" anchor="ctr"/>
          <a:lstStyle>
            <a:lvl1pPr algn="l" eaLnBrk="1" fontAlgn="auto" hangingPunct="1">
              <a:spcBef>
                <a:spcPts val="0"/>
              </a:spcBef>
              <a:spcAft>
                <a:spcPts val="0"/>
              </a:spcAft>
              <a:defRPr sz="900">
                <a:solidFill>
                  <a:prstClr val="black">
                    <a:tint val="75000"/>
                  </a:prstClr>
                </a:solidFill>
                <a:latin typeface="Avenir Black"/>
                <a:ea typeface="+mn-ea"/>
                <a:cs typeface="Avenir Black"/>
              </a:defRPr>
            </a:lvl1pPr>
          </a:lstStyle>
          <a:p>
            <a:pPr>
              <a:defRPr/>
            </a:pPr>
            <a:r>
              <a:rPr lang="en-US"/>
              <a:t>www.tkdk.gov.tr</a:t>
            </a:r>
          </a:p>
        </p:txBody>
      </p:sp>
      <p:sp>
        <p:nvSpPr>
          <p:cNvPr id="6" name="Slide Number Placeholder 5"/>
          <p:cNvSpPr>
            <a:spLocks noGrp="1"/>
          </p:cNvSpPr>
          <p:nvPr>
            <p:ph type="sldNum" sz="quarter" idx="4"/>
          </p:nvPr>
        </p:nvSpPr>
        <p:spPr>
          <a:xfrm>
            <a:off x="7866063" y="4767263"/>
            <a:ext cx="649287" cy="274637"/>
          </a:xfrm>
          <a:prstGeom prst="rect">
            <a:avLst/>
          </a:prstGeom>
        </p:spPr>
        <p:txBody>
          <a:bodyPr vert="horz" wrap="square" lIns="68580" tIns="34290" rIns="68580" bIns="34290" numCol="1" anchor="ctr" anchorCtr="0" compatLnSpc="1">
            <a:prstTxWarp prst="textNoShape">
              <a:avLst/>
            </a:prstTxWarp>
          </a:bodyPr>
          <a:lstStyle>
            <a:lvl1pPr algn="r" eaLnBrk="1" hangingPunct="1">
              <a:defRPr sz="900" b="0" i="0">
                <a:solidFill>
                  <a:srgbClr val="898989"/>
                </a:solidFill>
                <a:latin typeface="Avenir Light"/>
                <a:cs typeface="Avenir Light"/>
              </a:defRPr>
            </a:lvl1pPr>
          </a:lstStyle>
          <a:p>
            <a:pPr>
              <a:defRPr/>
            </a:pPr>
            <a:r>
              <a:rPr lang="en-US" dirty="0" err="1" smtClean="0"/>
              <a:t>Sayfa</a:t>
            </a:r>
            <a:r>
              <a:rPr lang="en-US" dirty="0" smtClean="0"/>
              <a:t> </a:t>
            </a:r>
            <a:fld id="{508BB97E-6738-FB4B-B2A4-89D26493136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30" r:id="rId1"/>
    <p:sldLayoutId id="2147485031" r:id="rId2"/>
    <p:sldLayoutId id="2147485032" r:id="rId3"/>
    <p:sldLayoutId id="2147485033" r:id="rId4"/>
    <p:sldLayoutId id="2147485034" r:id="rId5"/>
    <p:sldLayoutId id="2147485035" r:id="rId6"/>
    <p:sldLayoutId id="2147485036" r:id="rId7"/>
  </p:sldLayoutIdLst>
  <p:transition spd="slow">
    <p:fade/>
  </p:transition>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2400" kern="1200">
          <a:solidFill>
            <a:schemeClr val="tx1"/>
          </a:solidFill>
          <a:latin typeface="Avenir Black"/>
          <a:ea typeface="ＭＳ Ｐゴシック" charset="0"/>
          <a:cs typeface="Avenir Black"/>
        </a:defRPr>
      </a:lvl1pPr>
      <a:lvl2pPr algn="l" rtl="0" eaLnBrk="1" fontAlgn="base" hangingPunct="1">
        <a:lnSpc>
          <a:spcPct val="90000"/>
        </a:lnSpc>
        <a:spcBef>
          <a:spcPct val="0"/>
        </a:spcBef>
        <a:spcAft>
          <a:spcPct val="0"/>
        </a:spcAft>
        <a:defRPr sz="2400">
          <a:solidFill>
            <a:schemeClr val="tx1"/>
          </a:solidFill>
          <a:latin typeface="Avenir Black" charset="0"/>
          <a:ea typeface="ＭＳ Ｐゴシック" charset="0"/>
          <a:cs typeface="Avenir Black" charset="0"/>
        </a:defRPr>
      </a:lvl2pPr>
      <a:lvl3pPr algn="l" rtl="0" eaLnBrk="1" fontAlgn="base" hangingPunct="1">
        <a:lnSpc>
          <a:spcPct val="90000"/>
        </a:lnSpc>
        <a:spcBef>
          <a:spcPct val="0"/>
        </a:spcBef>
        <a:spcAft>
          <a:spcPct val="0"/>
        </a:spcAft>
        <a:defRPr sz="2400">
          <a:solidFill>
            <a:schemeClr val="tx1"/>
          </a:solidFill>
          <a:latin typeface="Avenir Black" charset="0"/>
          <a:ea typeface="ＭＳ Ｐゴシック" charset="0"/>
          <a:cs typeface="Avenir Black" charset="0"/>
        </a:defRPr>
      </a:lvl3pPr>
      <a:lvl4pPr algn="l" rtl="0" eaLnBrk="1" fontAlgn="base" hangingPunct="1">
        <a:lnSpc>
          <a:spcPct val="90000"/>
        </a:lnSpc>
        <a:spcBef>
          <a:spcPct val="0"/>
        </a:spcBef>
        <a:spcAft>
          <a:spcPct val="0"/>
        </a:spcAft>
        <a:defRPr sz="2400">
          <a:solidFill>
            <a:schemeClr val="tx1"/>
          </a:solidFill>
          <a:latin typeface="Avenir Black" charset="0"/>
          <a:ea typeface="ＭＳ Ｐゴシック" charset="0"/>
          <a:cs typeface="Avenir Black" charset="0"/>
        </a:defRPr>
      </a:lvl4pPr>
      <a:lvl5pPr algn="l" rtl="0" eaLnBrk="1" fontAlgn="base" hangingPunct="1">
        <a:lnSpc>
          <a:spcPct val="90000"/>
        </a:lnSpc>
        <a:spcBef>
          <a:spcPct val="0"/>
        </a:spcBef>
        <a:spcAft>
          <a:spcPct val="0"/>
        </a:spcAft>
        <a:defRPr sz="2400">
          <a:solidFill>
            <a:schemeClr val="tx1"/>
          </a:solidFill>
          <a:latin typeface="Avenir Black" charset="0"/>
          <a:ea typeface="ＭＳ Ｐゴシック" charset="0"/>
          <a:cs typeface="Avenir Black" charset="0"/>
        </a:defRPr>
      </a:lvl5pPr>
      <a:lvl6pPr marL="342900" algn="l" rtl="0" eaLnBrk="1" fontAlgn="base" hangingPunct="1">
        <a:lnSpc>
          <a:spcPct val="90000"/>
        </a:lnSpc>
        <a:spcBef>
          <a:spcPct val="0"/>
        </a:spcBef>
        <a:spcAft>
          <a:spcPct val="0"/>
        </a:spcAft>
        <a:defRPr sz="2400">
          <a:solidFill>
            <a:schemeClr val="tx1"/>
          </a:solidFill>
          <a:latin typeface="Bebas" charset="0"/>
          <a:ea typeface="ＭＳ Ｐゴシック" charset="0"/>
        </a:defRPr>
      </a:lvl6pPr>
      <a:lvl7pPr marL="685800" algn="l" rtl="0" eaLnBrk="1" fontAlgn="base" hangingPunct="1">
        <a:lnSpc>
          <a:spcPct val="90000"/>
        </a:lnSpc>
        <a:spcBef>
          <a:spcPct val="0"/>
        </a:spcBef>
        <a:spcAft>
          <a:spcPct val="0"/>
        </a:spcAft>
        <a:defRPr sz="2400">
          <a:solidFill>
            <a:schemeClr val="tx1"/>
          </a:solidFill>
          <a:latin typeface="Bebas" charset="0"/>
          <a:ea typeface="ＭＳ Ｐゴシック" charset="0"/>
        </a:defRPr>
      </a:lvl7pPr>
      <a:lvl8pPr marL="1028700" algn="l" rtl="0" eaLnBrk="1" fontAlgn="base" hangingPunct="1">
        <a:lnSpc>
          <a:spcPct val="90000"/>
        </a:lnSpc>
        <a:spcBef>
          <a:spcPct val="0"/>
        </a:spcBef>
        <a:spcAft>
          <a:spcPct val="0"/>
        </a:spcAft>
        <a:defRPr sz="2400">
          <a:solidFill>
            <a:schemeClr val="tx1"/>
          </a:solidFill>
          <a:latin typeface="Bebas" charset="0"/>
          <a:ea typeface="ＭＳ Ｐゴシック" charset="0"/>
        </a:defRPr>
      </a:lvl8pPr>
      <a:lvl9pPr marL="1371600" algn="l" rtl="0" eaLnBrk="1" fontAlgn="base" hangingPunct="1">
        <a:lnSpc>
          <a:spcPct val="90000"/>
        </a:lnSpc>
        <a:spcBef>
          <a:spcPct val="0"/>
        </a:spcBef>
        <a:spcAft>
          <a:spcPct val="0"/>
        </a:spcAft>
        <a:defRPr sz="2400">
          <a:solidFill>
            <a:schemeClr val="tx1"/>
          </a:solidFill>
          <a:latin typeface="Bebas" charset="0"/>
          <a:ea typeface="ＭＳ Ｐゴシック" charset="0"/>
        </a:defRPr>
      </a:lvl9pPr>
    </p:titleStyle>
    <p:body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3670" y="1665288"/>
            <a:ext cx="2151871" cy="684803"/>
          </a:xfrm>
          <a:prstGeom prst="rect">
            <a:avLst/>
          </a:prstGeom>
          <a:noFill/>
        </p:spPr>
        <p:txBody>
          <a:bodyPr wrap="none" lIns="68580" tIns="34290" rIns="68580" bIns="34290">
            <a:spAutoFit/>
          </a:bodyPr>
          <a:lstStyle/>
          <a:p>
            <a:pPr algn="ctr" eaLnBrk="1" fontAlgn="auto" hangingPunct="1">
              <a:spcBef>
                <a:spcPts val="0"/>
              </a:spcBef>
              <a:spcAft>
                <a:spcPts val="0"/>
              </a:spcAft>
              <a:defRPr/>
            </a:pPr>
            <a:r>
              <a:rPr lang="tr-TR" sz="2000" smtClean="0">
                <a:latin typeface="Arial" panose="020B0604020202020204" pitchFamily="34" charset="0"/>
                <a:ea typeface="+mn-ea"/>
                <a:cs typeface="Arial" panose="020B0604020202020204" pitchFamily="34" charset="0"/>
              </a:rPr>
              <a:t>Eğiticilerin Eğitimi</a:t>
            </a:r>
            <a:endParaRPr lang="tr-TR" sz="2000" dirty="0" smtClean="0">
              <a:latin typeface="Arial" panose="020B0604020202020204" pitchFamily="34" charset="0"/>
              <a:ea typeface="+mn-ea"/>
              <a:cs typeface="Arial" panose="020B0604020202020204" pitchFamily="34" charset="0"/>
            </a:endParaRPr>
          </a:p>
          <a:p>
            <a:pPr algn="ctr" eaLnBrk="1" fontAlgn="auto" hangingPunct="1">
              <a:spcBef>
                <a:spcPts val="0"/>
              </a:spcBef>
              <a:spcAft>
                <a:spcPts val="0"/>
              </a:spcAft>
              <a:defRPr/>
            </a:pPr>
            <a:r>
              <a:rPr lang="tr-TR" sz="2000" smtClean="0">
                <a:latin typeface="Arial" panose="020B0604020202020204" pitchFamily="34" charset="0"/>
                <a:ea typeface="+mn-ea"/>
                <a:cs typeface="Arial" panose="020B0604020202020204" pitchFamily="34" charset="0"/>
              </a:rPr>
              <a:t>Ekim </a:t>
            </a:r>
            <a:r>
              <a:rPr lang="tr-TR" sz="2000" dirty="0" smtClean="0">
                <a:latin typeface="Arial" panose="020B0604020202020204" pitchFamily="34" charset="0"/>
                <a:ea typeface="+mn-ea"/>
                <a:cs typeface="Arial" panose="020B0604020202020204" pitchFamily="34" charset="0"/>
              </a:rPr>
              <a:t>2017</a:t>
            </a:r>
            <a:endParaRPr lang="en-US" sz="100" dirty="0">
              <a:latin typeface="Arial" panose="020B0604020202020204" pitchFamily="34" charset="0"/>
              <a:ea typeface="+mn-ea"/>
              <a:cs typeface="Arial" panose="020B0604020202020204" pitchFamily="34" charset="0"/>
            </a:endParaRPr>
          </a:p>
        </p:txBody>
      </p:sp>
      <p:grpSp>
        <p:nvGrpSpPr>
          <p:cNvPr id="3" name="Group 2"/>
          <p:cNvGrpSpPr>
            <a:grpSpLocks/>
          </p:cNvGrpSpPr>
          <p:nvPr/>
        </p:nvGrpSpPr>
        <p:grpSpPr bwMode="auto">
          <a:xfrm>
            <a:off x="2182354" y="2749776"/>
            <a:ext cx="6961646" cy="163287"/>
            <a:chOff x="935550" y="1983015"/>
            <a:chExt cx="1882953" cy="74385"/>
          </a:xfrm>
        </p:grpSpPr>
        <p:sp>
          <p:nvSpPr>
            <p:cNvPr id="4" name="Rectangle 3"/>
            <p:cNvSpPr/>
            <p:nvPr/>
          </p:nvSpPr>
          <p:spPr>
            <a:xfrm>
              <a:off x="935550" y="1983015"/>
              <a:ext cx="491283" cy="71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venir Medium"/>
              </a:endParaRPr>
            </a:p>
          </p:txBody>
        </p:sp>
        <p:sp>
          <p:nvSpPr>
            <p:cNvPr id="5" name="Rectangle 4"/>
            <p:cNvSpPr/>
            <p:nvPr/>
          </p:nvSpPr>
          <p:spPr>
            <a:xfrm>
              <a:off x="2338617" y="1983015"/>
              <a:ext cx="479886" cy="7438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dirty="0">
                <a:latin typeface="Avenir Medium"/>
              </a:endParaRPr>
            </a:p>
          </p:txBody>
        </p:sp>
        <p:sp>
          <p:nvSpPr>
            <p:cNvPr id="6" name="Rectangle 5"/>
            <p:cNvSpPr/>
            <p:nvPr/>
          </p:nvSpPr>
          <p:spPr>
            <a:xfrm>
              <a:off x="1882725" y="1983015"/>
              <a:ext cx="455892" cy="7438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endParaRPr lang="en-US" dirty="0">
                <a:latin typeface="Avenir Medium"/>
              </a:endParaRPr>
            </a:p>
          </p:txBody>
        </p:sp>
        <p:sp>
          <p:nvSpPr>
            <p:cNvPr id="7" name="Rectangle 6"/>
            <p:cNvSpPr/>
            <p:nvPr/>
          </p:nvSpPr>
          <p:spPr>
            <a:xfrm>
              <a:off x="1426833" y="1983015"/>
              <a:ext cx="455892" cy="7438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US" dirty="0">
                <a:latin typeface="Avenir Medium"/>
              </a:endParaRPr>
            </a:p>
          </p:txBody>
        </p:sp>
      </p:grpSp>
      <p:pic>
        <p:nvPicPr>
          <p:cNvPr id="11267" name="Picture 8"/>
          <p:cNvPicPr>
            <a:picLocks noChangeAspect="1"/>
          </p:cNvPicPr>
          <p:nvPr/>
        </p:nvPicPr>
        <p:blipFill rotWithShape="1">
          <a:blip r:embed="rId2" cstate="email">
            <a:extLst>
              <a:ext uri="{28A0092B-C50C-407E-A947-70E740481C1C}">
                <a14:useLocalDpi xmlns:a14="http://schemas.microsoft.com/office/drawing/2010/main" val="0"/>
              </a:ext>
            </a:extLst>
          </a:blip>
          <a:srcRect t="-126" b="2734"/>
          <a:stretch/>
        </p:blipFill>
        <p:spPr bwMode="auto">
          <a:xfrm>
            <a:off x="0" y="0"/>
            <a:ext cx="4384419" cy="5055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268" name="Picture 9"/>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00813" y="3479800"/>
            <a:ext cx="2352675" cy="1114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723355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10</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6" name="Rectangle 5"/>
          <p:cNvSpPr>
            <a:spLocks noChangeArrowheads="1"/>
          </p:cNvSpPr>
          <p:nvPr/>
        </p:nvSpPr>
        <p:spPr bwMode="auto">
          <a:xfrm>
            <a:off x="146594" y="85908"/>
            <a:ext cx="2428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400" b="1">
                <a:solidFill>
                  <a:srgbClr val="A50021"/>
                </a:solidFill>
              </a:rPr>
              <a:t>GEÇERLİ TEKLİF;</a:t>
            </a:r>
          </a:p>
        </p:txBody>
      </p:sp>
      <p:sp>
        <p:nvSpPr>
          <p:cNvPr id="7" name="Rectangle 6"/>
          <p:cNvSpPr>
            <a:spLocks noChangeArrowheads="1"/>
          </p:cNvSpPr>
          <p:nvPr/>
        </p:nvSpPr>
        <p:spPr bwMode="auto">
          <a:xfrm>
            <a:off x="332581" y="547870"/>
            <a:ext cx="78581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Clr>
                <a:srgbClr val="A50021"/>
              </a:buClr>
              <a:buSzPct val="150000"/>
            </a:pPr>
            <a:r>
              <a:rPr lang="tr-TR" altLang="tr-TR" sz="2000" i="1"/>
              <a:t>Teklif tarihinin belirtildiği, </a:t>
            </a:r>
          </a:p>
          <a:p>
            <a:pPr algn="just">
              <a:spcBef>
                <a:spcPct val="0"/>
              </a:spcBef>
              <a:buClr>
                <a:srgbClr val="A50021"/>
              </a:buClr>
              <a:buSzPct val="150000"/>
            </a:pPr>
            <a:r>
              <a:rPr lang="tr-TR" altLang="tr-TR" sz="2000" i="1"/>
              <a:t>Teklif verenin tam adı, adresi, vergi numarası, ticaret sicil numarası ile imza ve kaşesinin yer aldığı, </a:t>
            </a:r>
          </a:p>
          <a:p>
            <a:pPr algn="just">
              <a:spcBef>
                <a:spcPct val="0"/>
              </a:spcBef>
              <a:buClr>
                <a:srgbClr val="A50021"/>
              </a:buClr>
              <a:buSzPct val="150000"/>
            </a:pPr>
            <a:r>
              <a:rPr lang="tr-TR" altLang="tr-TR" sz="2000" i="1"/>
              <a:t>Tüm kalemlerin menşe kuralına uygun şekilde menşelerinin yazıldığı, </a:t>
            </a:r>
          </a:p>
          <a:p>
            <a:pPr algn="just">
              <a:spcBef>
                <a:spcPct val="0"/>
              </a:spcBef>
              <a:buClr>
                <a:srgbClr val="A50021"/>
              </a:buClr>
              <a:buSzPct val="150000"/>
            </a:pPr>
            <a:r>
              <a:rPr lang="tr-TR" altLang="tr-TR" sz="2000" i="1"/>
              <a:t>Teklif geçerlilik süresinin belirtildiği, </a:t>
            </a:r>
          </a:p>
          <a:p>
            <a:pPr algn="just">
              <a:spcBef>
                <a:spcPct val="0"/>
              </a:spcBef>
              <a:buClr>
                <a:srgbClr val="A50021"/>
              </a:buClr>
              <a:buSzPct val="150000"/>
            </a:pPr>
            <a:r>
              <a:rPr lang="tr-TR" altLang="tr-TR" sz="2000" i="1"/>
              <a:t>Teknik şartnameyi/keşif özetini karşılayan, </a:t>
            </a:r>
          </a:p>
          <a:p>
            <a:pPr algn="just">
              <a:spcBef>
                <a:spcPct val="0"/>
              </a:spcBef>
              <a:buClr>
                <a:srgbClr val="A50021"/>
              </a:buClr>
              <a:buSzPct val="150000"/>
            </a:pPr>
            <a:r>
              <a:rPr lang="tr-TR" altLang="tr-TR" sz="2000" i="1"/>
              <a:t>Teknik şartnamede/keşif özetinde belirtilen tüm kalemlerin vergiler hariç olarak fiyatlandırıldığı </a:t>
            </a:r>
          </a:p>
        </p:txBody>
      </p:sp>
      <p:sp>
        <p:nvSpPr>
          <p:cNvPr id="8" name="Rectangle 5"/>
          <p:cNvSpPr>
            <a:spLocks noChangeArrowheads="1"/>
          </p:cNvSpPr>
          <p:nvPr/>
        </p:nvSpPr>
        <p:spPr bwMode="auto">
          <a:xfrm>
            <a:off x="558800" y="3382963"/>
            <a:ext cx="761347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000"/>
              <a:t>10.000 Avro üzerindeki alımlarda alınması gereken en az 3 </a:t>
            </a:r>
            <a:r>
              <a:rPr lang="tr-TR" altLang="tr-TR" sz="2000" smtClean="0"/>
              <a:t>teklifin*, </a:t>
            </a:r>
            <a:r>
              <a:rPr lang="tr-TR" altLang="tr-TR" sz="2000"/>
              <a:t>10.000 Avro ve altındaki alımlarda alınması gereken en az 1 teklifin geçerli teklif şartlarından herhangi birisini taşımaması, yani geçersiz olması durumunda  </a:t>
            </a:r>
            <a:r>
              <a:rPr lang="tr-TR" altLang="tr-TR" sz="2000" b="1">
                <a:solidFill>
                  <a:srgbClr val="C00000"/>
                </a:solidFill>
                <a:latin typeface="Arial" panose="020B0604020202020204" pitchFamily="34" charset="0"/>
              </a:rPr>
              <a:t>PROJE RET EDİLECEKTİR. </a:t>
            </a:r>
            <a:endParaRPr lang="tr-TR" altLang="tr-TR" sz="2000">
              <a:solidFill>
                <a:srgbClr val="C00000"/>
              </a:solidFill>
              <a:latin typeface="Arial" panose="020B0604020202020204" pitchFamily="34" charset="0"/>
            </a:endParaRPr>
          </a:p>
        </p:txBody>
      </p:sp>
      <p:sp>
        <p:nvSpPr>
          <p:cNvPr id="9" name="Rectangle 5"/>
          <p:cNvSpPr>
            <a:spLocks noChangeArrowheads="1"/>
          </p:cNvSpPr>
          <p:nvPr/>
        </p:nvSpPr>
        <p:spPr bwMode="auto">
          <a:xfrm>
            <a:off x="6525485" y="2728138"/>
            <a:ext cx="219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400" b="1">
                <a:solidFill>
                  <a:srgbClr val="A50021"/>
                </a:solidFill>
              </a:rPr>
              <a:t>TEKLİFTİR</a:t>
            </a:r>
          </a:p>
        </p:txBody>
      </p:sp>
    </p:spTree>
    <p:extLst>
      <p:ext uri="{BB962C8B-B14F-4D97-AF65-F5344CB8AC3E}">
        <p14:creationId xmlns:p14="http://schemas.microsoft.com/office/powerpoint/2010/main" val="53978403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11</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9 Metin kutusu"/>
          <p:cNvSpPr txBox="1"/>
          <p:nvPr/>
        </p:nvSpPr>
        <p:spPr>
          <a:xfrm>
            <a:off x="54768" y="212170"/>
            <a:ext cx="8964613" cy="4555093"/>
          </a:xfrm>
          <a:prstGeom prst="rect">
            <a:avLst/>
          </a:prstGeom>
          <a:noFill/>
        </p:spPr>
        <p:txBody>
          <a:bodyPr>
            <a:spAutoFit/>
          </a:bodyPr>
          <a:lstStyle/>
          <a:p>
            <a:pPr marL="177800" indent="-177800">
              <a:buClr>
                <a:srgbClr val="C00000"/>
              </a:buClr>
              <a:buSzPct val="150000"/>
              <a:buFont typeface="Arial" pitchFamily="34" charset="0"/>
              <a:buChar char="•"/>
              <a:defRPr/>
            </a:pPr>
            <a:r>
              <a:rPr lang="tr-TR" sz="1600" dirty="0">
                <a:latin typeface="+mj-lt"/>
                <a:cs typeface="Arial" charset="0"/>
              </a:rPr>
              <a:t>Teklifler, </a:t>
            </a:r>
            <a:r>
              <a:rPr lang="tr-TR" sz="1600" b="1" dirty="0">
                <a:solidFill>
                  <a:srgbClr val="C00000"/>
                </a:solidFill>
                <a:latin typeface="+mj-lt"/>
                <a:cs typeface="Arial" charset="0"/>
              </a:rPr>
              <a:t>KDV ve tüm vergiler hariç olarak </a:t>
            </a:r>
            <a:r>
              <a:rPr lang="tr-TR" sz="1600" dirty="0">
                <a:latin typeface="+mj-lt"/>
                <a:cs typeface="Arial" charset="0"/>
              </a:rPr>
              <a:t>ve teknik şartnamede/keşif özetinde belirtilen tüm kalemler için birim ve toplam olarak fiyatlandırılarak verilmelidir. Tüm kalemlerin Genel toplamları (teklifin toplam bedeli) teklifte mutlaka belirtilmelidir. </a:t>
            </a:r>
          </a:p>
          <a:p>
            <a:pPr marL="177800" indent="-177800">
              <a:buClr>
                <a:srgbClr val="C00000"/>
              </a:buClr>
              <a:buSzPct val="150000"/>
              <a:buFont typeface="Arial" pitchFamily="34" charset="0"/>
              <a:buChar char="•"/>
              <a:defRPr/>
            </a:pPr>
            <a:r>
              <a:rPr lang="tr-TR" sz="1600" dirty="0">
                <a:latin typeface="+mj-lt"/>
                <a:cs typeface="Arial" charset="0"/>
              </a:rPr>
              <a:t>Teklif fiyatları </a:t>
            </a:r>
            <a:r>
              <a:rPr lang="tr-TR" sz="1600" b="1" dirty="0">
                <a:solidFill>
                  <a:srgbClr val="C00000"/>
                </a:solidFill>
                <a:latin typeface="+mj-lt"/>
                <a:cs typeface="Arial" charset="0"/>
              </a:rPr>
              <a:t>piyasa koşullarına </a:t>
            </a:r>
            <a:r>
              <a:rPr lang="tr-TR" sz="1600" dirty="0">
                <a:latin typeface="+mj-lt"/>
                <a:cs typeface="Arial" charset="0"/>
              </a:rPr>
              <a:t>uygun olmalıdır. Yapım işlerinde Bayındırlık ve İskan Bakanlığının açıkladığı birim fiyatlar tavan fiyat olarak alınmalıdır.  </a:t>
            </a:r>
          </a:p>
          <a:p>
            <a:pPr marL="177800" indent="-177800">
              <a:buClr>
                <a:srgbClr val="C00000"/>
              </a:buClr>
              <a:buSzPct val="150000"/>
              <a:buFont typeface="Arial" pitchFamily="34" charset="0"/>
              <a:buChar char="•"/>
              <a:defRPr/>
            </a:pPr>
            <a:r>
              <a:rPr lang="tr-TR" sz="1600" dirty="0">
                <a:latin typeface="+mj-lt"/>
                <a:cs typeface="Arial" charset="0"/>
              </a:rPr>
              <a:t>Teklif fiyatları; malların varış yerine teslim giderleri, paketleme, sigorta, nakliye, ambalajdan çıkarma, kurma vb giderler </a:t>
            </a:r>
            <a:r>
              <a:rPr lang="tr-TR" sz="1600" b="1" dirty="0">
                <a:solidFill>
                  <a:srgbClr val="C00000"/>
                </a:solidFill>
                <a:latin typeface="+mj-lt"/>
                <a:cs typeface="Arial" charset="0"/>
              </a:rPr>
              <a:t>hariç olarak </a:t>
            </a:r>
            <a:r>
              <a:rPr lang="tr-TR" sz="1600" dirty="0">
                <a:latin typeface="+mj-lt"/>
                <a:cs typeface="Arial" charset="0"/>
              </a:rPr>
              <a:t>hesaplanmalıdır. </a:t>
            </a:r>
          </a:p>
          <a:p>
            <a:pPr marL="177800" indent="-177800">
              <a:buClr>
                <a:srgbClr val="C00000"/>
              </a:buClr>
              <a:buSzPct val="150000"/>
              <a:buFont typeface="Arial" pitchFamily="34" charset="0"/>
              <a:buChar char="•"/>
              <a:defRPr/>
            </a:pPr>
            <a:r>
              <a:rPr lang="tr-TR" sz="1600" dirty="0">
                <a:latin typeface="+mj-lt"/>
                <a:cs typeface="Arial" charset="0"/>
              </a:rPr>
              <a:t>Teklifler TL dışında </a:t>
            </a:r>
            <a:r>
              <a:rPr lang="tr-TR" sz="1600" b="1" dirty="0">
                <a:solidFill>
                  <a:srgbClr val="C00000"/>
                </a:solidFill>
                <a:latin typeface="+mj-lt"/>
                <a:cs typeface="Arial" charset="0"/>
              </a:rPr>
              <a:t>farklı para birimleri </a:t>
            </a:r>
            <a:r>
              <a:rPr lang="tr-TR" sz="1600" dirty="0">
                <a:latin typeface="+mj-lt"/>
                <a:cs typeface="Arial" charset="0"/>
              </a:rPr>
              <a:t>üzerinden de verilebilir. Bu durumda kur değişimi başvuru sahibine aittir.</a:t>
            </a:r>
          </a:p>
          <a:p>
            <a:pPr marL="177800" indent="-177800">
              <a:buClr>
                <a:srgbClr val="C00000"/>
              </a:buClr>
              <a:buSzPct val="150000"/>
              <a:buFont typeface="Arial" pitchFamily="34" charset="0"/>
              <a:buChar char="•"/>
              <a:defRPr/>
            </a:pPr>
            <a:r>
              <a:rPr lang="tr-TR" sz="1600" dirty="0">
                <a:latin typeface="+mj-lt"/>
                <a:cs typeface="Arial" charset="0"/>
              </a:rPr>
              <a:t>Tekliflerde, </a:t>
            </a:r>
            <a:r>
              <a:rPr lang="tr-TR" sz="1600" b="1" dirty="0">
                <a:solidFill>
                  <a:srgbClr val="C00000"/>
                </a:solidFill>
                <a:latin typeface="+mj-lt"/>
                <a:cs typeface="Arial" charset="0"/>
              </a:rPr>
              <a:t>teklif geçerlilik süresi </a:t>
            </a:r>
            <a:r>
              <a:rPr lang="tr-TR" sz="1600" dirty="0">
                <a:latin typeface="+mj-lt"/>
                <a:cs typeface="Arial" charset="0"/>
              </a:rPr>
              <a:t>gün/ay/yıl olarak mutlaka belirtilmelidir.</a:t>
            </a:r>
          </a:p>
          <a:p>
            <a:pPr marL="177800" indent="-177800">
              <a:buClr>
                <a:srgbClr val="C00000"/>
              </a:buClr>
              <a:buSzPct val="150000"/>
              <a:buFont typeface="Arial" pitchFamily="34" charset="0"/>
              <a:buChar char="•"/>
              <a:defRPr/>
            </a:pPr>
            <a:r>
              <a:rPr lang="tr-TR" sz="1600" dirty="0">
                <a:latin typeface="+mj-lt"/>
                <a:cs typeface="Arial" charset="0"/>
              </a:rPr>
              <a:t> Her bir kalemin </a:t>
            </a:r>
            <a:r>
              <a:rPr lang="tr-TR" sz="1600" b="1" dirty="0">
                <a:solidFill>
                  <a:srgbClr val="C00000"/>
                </a:solidFill>
                <a:latin typeface="+mj-lt"/>
                <a:cs typeface="Arial" charset="0"/>
              </a:rPr>
              <a:t>menşei</a:t>
            </a:r>
            <a:r>
              <a:rPr lang="tr-TR" sz="1600" dirty="0">
                <a:latin typeface="+mj-lt"/>
                <a:cs typeface="Arial" charset="0"/>
              </a:rPr>
              <a:t> teklifte yazılı olmalıdır. </a:t>
            </a:r>
          </a:p>
          <a:p>
            <a:pPr marL="177800" indent="-177800">
              <a:buClr>
                <a:srgbClr val="C00000"/>
              </a:buClr>
              <a:buSzPct val="150000"/>
              <a:buFont typeface="Arial" pitchFamily="34" charset="0"/>
              <a:buChar char="•"/>
              <a:defRPr/>
            </a:pPr>
            <a:r>
              <a:rPr lang="tr-TR" sz="1600" dirty="0">
                <a:latin typeface="+mj-lt"/>
                <a:cs typeface="Arial" charset="0"/>
              </a:rPr>
              <a:t> Teklifler, teknik şartnameyi, yapım işlerinde keşif özetini </a:t>
            </a:r>
            <a:r>
              <a:rPr lang="tr-TR" sz="1600" b="1" dirty="0">
                <a:solidFill>
                  <a:srgbClr val="C00000"/>
                </a:solidFill>
                <a:latin typeface="+mj-lt"/>
                <a:cs typeface="Arial" charset="0"/>
              </a:rPr>
              <a:t>mutlaka karşılamalıdır</a:t>
            </a:r>
            <a:r>
              <a:rPr lang="tr-TR" sz="1600" dirty="0">
                <a:latin typeface="+mj-lt"/>
                <a:cs typeface="Arial" charset="0"/>
              </a:rPr>
              <a:t>. </a:t>
            </a:r>
          </a:p>
          <a:p>
            <a:pPr marL="177800" indent="-177800">
              <a:buClr>
                <a:srgbClr val="C00000"/>
              </a:buClr>
              <a:buSzPct val="150000"/>
              <a:buFont typeface="Arial" pitchFamily="34" charset="0"/>
              <a:buChar char="•"/>
              <a:defRPr/>
            </a:pPr>
            <a:r>
              <a:rPr lang="tr-TR" sz="1600" dirty="0">
                <a:latin typeface="+mj-lt"/>
                <a:cs typeface="Arial" charset="0"/>
              </a:rPr>
              <a:t>Makine ve ekipman alımı kapsamında, teknik şartnamede yer alan her bir kalem için </a:t>
            </a:r>
            <a:r>
              <a:rPr lang="tr-TR" sz="1600" b="1" dirty="0">
                <a:solidFill>
                  <a:srgbClr val="C00000"/>
                </a:solidFill>
                <a:latin typeface="+mj-lt"/>
                <a:cs typeface="Arial" charset="0"/>
              </a:rPr>
              <a:t>marka ve model </a:t>
            </a:r>
            <a:r>
              <a:rPr lang="tr-TR" sz="1600" dirty="0">
                <a:latin typeface="+mj-lt"/>
                <a:cs typeface="Arial" charset="0"/>
              </a:rPr>
              <a:t>ile bu marka ve modelin teknik özellikleri belirtilmelidir. </a:t>
            </a:r>
          </a:p>
          <a:p>
            <a:pPr marL="177800" indent="-177800">
              <a:buClr>
                <a:srgbClr val="C00000"/>
              </a:buClr>
              <a:buSzPct val="150000"/>
              <a:buFont typeface="Arial" pitchFamily="34" charset="0"/>
              <a:buChar char="•"/>
              <a:defRPr/>
            </a:pPr>
            <a:r>
              <a:rPr lang="tr-TR" sz="1600" dirty="0">
                <a:latin typeface="+mj-lt"/>
                <a:cs typeface="Arial" charset="0"/>
              </a:rPr>
              <a:t>Teklifte; Teklifin tarihi,Teklif sahibinin tam adı (Ticari unvanı), Adresi, Vergi numarası,  Ticari sicil numarası (Esnaf ve sanatkar statüsünde olan tedarikçilerde/yüklenicilerde Esnaf sicil no, Serbest Mühendis ve Müşavirlerde Büro tescil no) </a:t>
            </a:r>
            <a:r>
              <a:rPr lang="tr-TR" sz="1600" b="1" dirty="0">
                <a:solidFill>
                  <a:srgbClr val="C00000"/>
                </a:solidFill>
                <a:latin typeface="+mj-lt"/>
                <a:cs typeface="Arial" charset="0"/>
              </a:rPr>
              <a:t>mutlaka belirtilmelidir</a:t>
            </a:r>
            <a:r>
              <a:rPr lang="tr-TR" sz="1600" dirty="0">
                <a:latin typeface="+mj-lt"/>
                <a:cs typeface="Arial" charset="0"/>
              </a:rPr>
              <a:t>.</a:t>
            </a:r>
          </a:p>
          <a:p>
            <a:pPr marL="177800" indent="-177800">
              <a:buClr>
                <a:srgbClr val="C00000"/>
              </a:buClr>
              <a:buSzPct val="150000"/>
              <a:buFont typeface="Arial" pitchFamily="34" charset="0"/>
              <a:buChar char="•"/>
              <a:defRPr/>
            </a:pPr>
            <a:r>
              <a:rPr lang="tr-TR" sz="1600" dirty="0">
                <a:latin typeface="+mj-lt"/>
                <a:cs typeface="Arial" charset="0"/>
              </a:rPr>
              <a:t>Teklifler, teklif verenler tarafından </a:t>
            </a:r>
            <a:r>
              <a:rPr lang="tr-TR" sz="1600" b="1" dirty="0">
                <a:solidFill>
                  <a:srgbClr val="C00000"/>
                </a:solidFill>
                <a:latin typeface="+mj-lt"/>
                <a:cs typeface="Arial" charset="0"/>
              </a:rPr>
              <a:t>imzalanmalı ve kaşelenmelidir</a:t>
            </a:r>
            <a:r>
              <a:rPr lang="tr-TR" sz="1600" dirty="0">
                <a:latin typeface="+mj-lt"/>
                <a:cs typeface="Arial" charset="0"/>
              </a:rPr>
              <a:t>.</a:t>
            </a:r>
          </a:p>
        </p:txBody>
      </p:sp>
    </p:spTree>
    <p:extLst>
      <p:ext uri="{BB962C8B-B14F-4D97-AF65-F5344CB8AC3E}">
        <p14:creationId xmlns:p14="http://schemas.microsoft.com/office/powerpoint/2010/main" val="18728623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12</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6"/>
          <p:cNvSpPr>
            <a:spLocks noChangeArrowheads="1"/>
          </p:cNvSpPr>
          <p:nvPr/>
        </p:nvSpPr>
        <p:spPr bwMode="auto">
          <a:xfrm>
            <a:off x="72231" y="2280785"/>
            <a:ext cx="8929688" cy="276999"/>
          </a:xfrm>
          <a:prstGeom prst="rect">
            <a:avLst/>
          </a:prstGeom>
          <a:solidFill>
            <a:schemeClr val="bg1"/>
          </a:solidFill>
          <a:ln w="9525">
            <a:noFill/>
            <a:miter lim="800000"/>
            <a:headEnd/>
            <a:tailEnd/>
          </a:ln>
        </p:spPr>
        <p:txBody>
          <a:bodyPr anchor="ctr">
            <a:spAutoFit/>
          </a:bodyPr>
          <a:lstStyle/>
          <a:p>
            <a:pPr marL="273050" lvl="1" indent="-273050" algn="just" eaLnBrk="0" hangingPunct="0">
              <a:buClr>
                <a:srgbClr val="A50021"/>
              </a:buClr>
              <a:buSzPct val="150000"/>
              <a:defRPr/>
            </a:pPr>
            <a:endParaRPr lang="tr-TR" sz="1200" dirty="0">
              <a:latin typeface="+mj-lt"/>
              <a:cs typeface="Arial" charset="0"/>
            </a:endParaRPr>
          </a:p>
        </p:txBody>
      </p:sp>
      <p:sp>
        <p:nvSpPr>
          <p:cNvPr id="2" name="Dikdörtgen 1"/>
          <p:cNvSpPr/>
          <p:nvPr/>
        </p:nvSpPr>
        <p:spPr>
          <a:xfrm>
            <a:off x="558800" y="126349"/>
            <a:ext cx="7979078" cy="4308872"/>
          </a:xfrm>
          <a:prstGeom prst="rect">
            <a:avLst/>
          </a:prstGeom>
        </p:spPr>
        <p:txBody>
          <a:bodyPr wrap="square">
            <a:spAutoFit/>
          </a:bodyPr>
          <a:lstStyle/>
          <a:p>
            <a:pPr marL="273050" lvl="1" indent="-273050" algn="just">
              <a:buClr>
                <a:srgbClr val="A50021"/>
              </a:buClr>
              <a:buSzPct val="150000"/>
              <a:defRPr/>
            </a:pPr>
            <a:r>
              <a:rPr lang="tr-TR" sz="1600" b="1" u="sng">
                <a:solidFill>
                  <a:srgbClr val="C00000"/>
                </a:solidFill>
                <a:cs typeface="Arial" charset="0"/>
              </a:rPr>
              <a:t>Tekliflerin ekinde aşağıdaki belgeler mutlaka verilmelidir.  </a:t>
            </a:r>
            <a:endParaRPr lang="tr-TR" sz="1600" u="sng">
              <a:solidFill>
                <a:srgbClr val="C00000"/>
              </a:solidFill>
              <a:cs typeface="Arial" charset="0"/>
            </a:endParaRPr>
          </a:p>
          <a:p>
            <a:pPr marL="273050" lvl="1" indent="-273050" algn="just">
              <a:buClr>
                <a:srgbClr val="A50021"/>
              </a:buClr>
              <a:buSzPct val="150000"/>
              <a:buFont typeface="Arial" charset="0"/>
              <a:buChar char="•"/>
              <a:defRPr/>
            </a:pPr>
            <a:endParaRPr lang="tr-TR" sz="800" i="1">
              <a:cs typeface="Arial" charset="0"/>
            </a:endParaRPr>
          </a:p>
          <a:p>
            <a:pPr marL="273050" lvl="1" indent="-190500" algn="just">
              <a:buClr>
                <a:srgbClr val="A50021"/>
              </a:buClr>
              <a:buSzPct val="150000"/>
              <a:buFont typeface="Arial" charset="0"/>
              <a:buChar char="•"/>
              <a:defRPr/>
            </a:pPr>
            <a:r>
              <a:rPr lang="tr-TR" sz="1400" i="1">
                <a:cs typeface="Arial" charset="0"/>
              </a:rPr>
              <a:t>Teklif davet mektubunun potansiyel tedarikçi/yüklenici tarafından imzalanmış fotokopisi</a:t>
            </a:r>
          </a:p>
          <a:p>
            <a:pPr marL="273050" lvl="1" indent="-190500" algn="just">
              <a:buClr>
                <a:srgbClr val="A50021"/>
              </a:buClr>
              <a:buSzPct val="150000"/>
              <a:buFont typeface="Arial" charset="0"/>
              <a:buChar char="•"/>
              <a:defRPr/>
            </a:pPr>
            <a:r>
              <a:rPr lang="tr-TR" sz="1400" i="1">
                <a:cs typeface="Arial" charset="0"/>
              </a:rPr>
              <a:t>Teknik şartnamenin, yapım işlerinde keşif özetinin potansiyel tedarikçi/yüklenici tarafından imzalanmış fotokopisi</a:t>
            </a:r>
          </a:p>
          <a:p>
            <a:pPr marL="273050" lvl="1" indent="-190500" algn="just">
              <a:buClr>
                <a:srgbClr val="A50021"/>
              </a:buClr>
              <a:buSzPct val="150000"/>
              <a:buFont typeface="Arial" charset="0"/>
              <a:buChar char="•"/>
              <a:defRPr/>
            </a:pPr>
            <a:r>
              <a:rPr lang="tr-TR" sz="1400" b="1" i="1" u="sng">
                <a:cs typeface="Arial" charset="0"/>
              </a:rPr>
              <a:t>Potansiyel Tedarikçi;</a:t>
            </a:r>
          </a:p>
          <a:p>
            <a:pPr marL="628650" lvl="1" indent="-190500" algn="just">
              <a:buClr>
                <a:schemeClr val="tx1"/>
              </a:buClr>
              <a:buSzPct val="100000"/>
              <a:buFont typeface="Wingdings" pitchFamily="2" charset="2"/>
              <a:buChar char="ü"/>
              <a:defRPr/>
            </a:pPr>
            <a:r>
              <a:rPr lang="tr-TR" sz="1200">
                <a:cs typeface="Arial" charset="0"/>
              </a:rPr>
              <a:t>Tüzel kişi ise, Ticaret ve/veya Sanayi Odasından Kurumun Başvuru Çağrısına çıktığı tarihten sonra alınmış “Ortaklık Yapısını Gösteren Belge” (Bu belgede ortakların hisse oranları belirtilmelidir)</a:t>
            </a:r>
          </a:p>
          <a:p>
            <a:pPr marL="628650" lvl="1" indent="-190500" algn="just">
              <a:buClr>
                <a:schemeClr val="tx1"/>
              </a:buClr>
              <a:buSzPct val="100000"/>
              <a:buFont typeface="Wingdings" pitchFamily="2" charset="2"/>
              <a:buChar char="ü"/>
              <a:defRPr/>
            </a:pPr>
            <a:r>
              <a:rPr lang="tr-TR" sz="1200">
                <a:cs typeface="Arial" charset="0"/>
              </a:rPr>
              <a:t>Gerçek kişi ise, TC Kimlik Numarasının yer aldığı “nüfus cüzdanı fotokopisi veya nüfus kayıt sureti”, </a:t>
            </a:r>
          </a:p>
          <a:p>
            <a:pPr marL="628650" lvl="1" indent="-190500" algn="just">
              <a:buClr>
                <a:schemeClr val="tx1"/>
              </a:buClr>
              <a:buSzPct val="100000"/>
              <a:buFont typeface="Wingdings" pitchFamily="2" charset="2"/>
              <a:buChar char="ü"/>
              <a:defRPr/>
            </a:pPr>
            <a:r>
              <a:rPr lang="tr-TR" sz="1200">
                <a:cs typeface="Arial" charset="0"/>
              </a:rPr>
              <a:t>Yabancı ise, yeminli tercüman tarafından Türkçeye çevrilmiş apostilli “ticari kayıt belgesi” </a:t>
            </a:r>
          </a:p>
          <a:p>
            <a:pPr marL="273050" lvl="1" indent="-190500" algn="just">
              <a:buClr>
                <a:srgbClr val="A50021"/>
              </a:buClr>
              <a:buSzPct val="150000"/>
              <a:buFont typeface="Arial" pitchFamily="34" charset="0"/>
              <a:buChar char="•"/>
              <a:defRPr/>
            </a:pPr>
            <a:r>
              <a:rPr lang="tr-TR" sz="1400" b="1" i="1" u="sng">
                <a:cs typeface="Arial" charset="0"/>
              </a:rPr>
              <a:t>Potansiyel Tedarikçi;</a:t>
            </a:r>
          </a:p>
          <a:p>
            <a:pPr marL="628650" lvl="1" indent="-190500" algn="just">
              <a:buClr>
                <a:schemeClr val="tx1"/>
              </a:buClr>
              <a:buSzPct val="100000"/>
              <a:buFont typeface="Wingdings" pitchFamily="2" charset="2"/>
              <a:buChar char="ü"/>
              <a:defRPr/>
            </a:pPr>
            <a:r>
              <a:rPr lang="tr-TR" sz="1200">
                <a:cs typeface="Arial" charset="0"/>
              </a:rPr>
              <a:t>Ticaret ve/veya Sanayi Odasına üye ise, Ticaret ve/veya Sanayi Odasından Kurumun Başvuru Çağrısına çıktığı tarihten sonra alınmış “Faaliyet belgesi veya Faaliyet alanını gösteren Belge”, </a:t>
            </a:r>
          </a:p>
          <a:p>
            <a:pPr marL="628650" lvl="1" indent="-190500" algn="just">
              <a:buClr>
                <a:schemeClr val="tx1"/>
              </a:buClr>
              <a:buSzPct val="100000"/>
              <a:buFont typeface="Wingdings" pitchFamily="2" charset="2"/>
              <a:buChar char="ü"/>
              <a:defRPr/>
            </a:pPr>
            <a:r>
              <a:rPr lang="tr-TR" sz="1200">
                <a:cs typeface="Arial" charset="0"/>
              </a:rPr>
              <a:t>Esnaf ve Sanatkârlar Odasına Üye ise, Esnaf ve sanatkârlar odasından Kurumun Başvuru Çağrısına  çıktığı tarihten sonra alınmış “Mesleki faaliyet Belgesi”, </a:t>
            </a:r>
          </a:p>
          <a:p>
            <a:pPr marL="628650" lvl="1" indent="-190500" algn="just">
              <a:buClr>
                <a:schemeClr val="tx1"/>
              </a:buClr>
              <a:buSzPct val="100000"/>
              <a:buFont typeface="Wingdings" pitchFamily="2" charset="2"/>
              <a:buChar char="ü"/>
              <a:defRPr/>
            </a:pPr>
            <a:r>
              <a:rPr lang="tr-TR" sz="1200">
                <a:cs typeface="Arial" charset="0"/>
              </a:rPr>
              <a:t>Serbest mühendis veya müşavir statüsünde gerçek kişi ise, bağlı olduğu meslek odasından alınmış  Kurum tarafından başvuru çağrısına çıkıldığı yıla ait “Serbest Müşavirlik Mühendislik Büro Tescil    Belgesi”nin fotokopisi </a:t>
            </a:r>
          </a:p>
          <a:p>
            <a:pPr marL="628650" lvl="1" indent="-190500" algn="just">
              <a:buClr>
                <a:schemeClr val="tx1"/>
              </a:buClr>
              <a:buSzPct val="100000"/>
              <a:buFont typeface="Wingdings" pitchFamily="2" charset="2"/>
              <a:buChar char="ü"/>
              <a:defRPr/>
            </a:pPr>
            <a:r>
              <a:rPr lang="tr-TR" sz="1200">
                <a:cs typeface="Arial" charset="0"/>
              </a:rPr>
              <a:t>Yabancı ise teklif sahibinin, yeminli tercüman tarafından Türkçeye çevrilmiş apostilli Faaliyet Belgesi</a:t>
            </a:r>
          </a:p>
          <a:p>
            <a:pPr lvl="1" algn="just">
              <a:defRPr/>
            </a:pPr>
            <a:endParaRPr lang="tr-TR" sz="1200">
              <a:cs typeface="Arial" charset="0"/>
            </a:endParaRPr>
          </a:p>
          <a:p>
            <a:pPr marL="82550" lvl="1" algn="ctr">
              <a:defRPr/>
            </a:pPr>
            <a:r>
              <a:rPr lang="tr-TR" sz="1200" b="1" u="sng">
                <a:cs typeface="Arial" charset="0"/>
              </a:rPr>
              <a:t>Yapım işleri kapsamında teklif veren yüklenici işin bir kısmını veya tamamını alt yükleniciye verecek ise bu belgeler alt yüklenici için de verilecektir.</a:t>
            </a:r>
            <a:endParaRPr lang="tr-TR" sz="1200" dirty="0">
              <a:cs typeface="Arial" charset="0"/>
            </a:endParaRPr>
          </a:p>
        </p:txBody>
      </p:sp>
    </p:spTree>
    <p:extLst>
      <p:ext uri="{BB962C8B-B14F-4D97-AF65-F5344CB8AC3E}">
        <p14:creationId xmlns:p14="http://schemas.microsoft.com/office/powerpoint/2010/main" val="382325641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13</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6"/>
          <p:cNvSpPr>
            <a:spLocks noChangeArrowheads="1"/>
          </p:cNvSpPr>
          <p:nvPr/>
        </p:nvSpPr>
        <p:spPr bwMode="auto">
          <a:xfrm>
            <a:off x="317174" y="233851"/>
            <a:ext cx="8640762" cy="2308225"/>
          </a:xfrm>
          <a:prstGeom prst="rect">
            <a:avLst/>
          </a:prstGeom>
          <a:solidFill>
            <a:schemeClr val="accent6">
              <a:lumMod val="20000"/>
              <a:lumOff val="80000"/>
            </a:schemeClr>
          </a:solidFill>
          <a:ln w="9525">
            <a:noFill/>
            <a:miter lim="800000"/>
            <a:headEnd/>
            <a:tailEnd/>
          </a:ln>
        </p:spPr>
        <p:txBody>
          <a:bodyPr anchor="ctr">
            <a:spAutoFit/>
          </a:bodyPr>
          <a:lstStyle/>
          <a:p>
            <a:pPr marL="273050" lvl="1" indent="-273050" algn="just" eaLnBrk="0" hangingPunct="0">
              <a:buClr>
                <a:srgbClr val="A50021"/>
              </a:buClr>
              <a:buSzPct val="150000"/>
              <a:defRPr/>
            </a:pPr>
            <a:r>
              <a:rPr lang="tr-TR" sz="1600" b="1" i="1" u="sng" dirty="0">
                <a:latin typeface="+mj-lt"/>
                <a:cs typeface="Arial" charset="0"/>
              </a:rPr>
              <a:t>Başvuru Sahibi; </a:t>
            </a:r>
          </a:p>
          <a:p>
            <a:pPr>
              <a:buFont typeface="Wingdings" pitchFamily="2" charset="2"/>
              <a:buChar char="ü"/>
              <a:defRPr/>
            </a:pPr>
            <a:r>
              <a:rPr lang="tr-TR" sz="1600" i="1" dirty="0">
                <a:latin typeface="+mj-lt"/>
                <a:cs typeface="Arial" charset="0"/>
              </a:rPr>
              <a:t>En az üç teklif veya en az bir teklif alıp almadığını,</a:t>
            </a:r>
          </a:p>
          <a:p>
            <a:pPr>
              <a:buFont typeface="Wingdings" pitchFamily="2" charset="2"/>
              <a:buChar char="ü"/>
              <a:defRPr/>
            </a:pPr>
            <a:r>
              <a:rPr lang="tr-TR" sz="1600" i="1" dirty="0">
                <a:latin typeface="+mj-lt"/>
                <a:cs typeface="Arial" charset="0"/>
              </a:rPr>
              <a:t>Tekliflerin geçerli olup olmadığını, </a:t>
            </a:r>
          </a:p>
          <a:p>
            <a:pPr>
              <a:buFont typeface="Wingdings" pitchFamily="2" charset="2"/>
              <a:buChar char="ü"/>
              <a:defRPr/>
            </a:pPr>
            <a:r>
              <a:rPr lang="tr-TR" sz="1600" i="1" dirty="0">
                <a:latin typeface="+mj-lt"/>
                <a:cs typeface="Arial" charset="0"/>
              </a:rPr>
              <a:t>Teklifin ekinde istenilen belgelerin tam olup olmadığını, </a:t>
            </a:r>
          </a:p>
          <a:p>
            <a:pPr>
              <a:buFont typeface="Wingdings" pitchFamily="2" charset="2"/>
              <a:buChar char="ü"/>
              <a:defRPr/>
            </a:pPr>
            <a:r>
              <a:rPr lang="tr-TR" sz="1600" i="1" dirty="0">
                <a:latin typeface="+mj-lt"/>
                <a:cs typeface="Arial" charset="0"/>
              </a:rPr>
              <a:t>Teklifteki fiyatların makul ve kıyaslanabilir olup olmadığını, </a:t>
            </a:r>
          </a:p>
          <a:p>
            <a:pPr>
              <a:buFont typeface="Wingdings" pitchFamily="2" charset="2"/>
              <a:buChar char="ü"/>
              <a:defRPr/>
            </a:pPr>
            <a:r>
              <a:rPr lang="tr-TR" sz="1600" i="1" dirty="0">
                <a:latin typeface="+mj-lt"/>
                <a:cs typeface="Arial" charset="0"/>
              </a:rPr>
              <a:t>Tekliflerde hesaplama hatası olup olmadığını </a:t>
            </a:r>
            <a:r>
              <a:rPr lang="tr-TR" sz="1600" b="1" i="1" u="sng" dirty="0">
                <a:latin typeface="+mj-lt"/>
                <a:cs typeface="Arial" charset="0"/>
              </a:rPr>
              <a:t>Kontrol etmelidir.</a:t>
            </a:r>
          </a:p>
          <a:p>
            <a:pPr>
              <a:defRPr/>
            </a:pPr>
            <a:r>
              <a:rPr lang="tr-TR" sz="1600" i="1" dirty="0">
                <a:latin typeface="+mj-lt"/>
                <a:cs typeface="Arial" charset="0"/>
              </a:rPr>
              <a:t>Yeterli sayıda teklif alınamaması, teklif(</a:t>
            </a:r>
            <a:r>
              <a:rPr lang="tr-TR" sz="1600" i="1" dirty="0" err="1">
                <a:latin typeface="+mj-lt"/>
                <a:cs typeface="Arial" charset="0"/>
              </a:rPr>
              <a:t>ler</a:t>
            </a:r>
            <a:r>
              <a:rPr lang="tr-TR" sz="1600" i="1" dirty="0">
                <a:latin typeface="+mj-lt"/>
                <a:cs typeface="Arial" charset="0"/>
              </a:rPr>
              <a:t>)in geçerli veya uygun olmaması durumunda, Başvuru sahibi tarafından yeniden teklif istenmeli ve geçerli, uygun ve sayı olarak istenilen limitlerde teklifler başvuru paketinde sunulmalıdır</a:t>
            </a:r>
            <a:r>
              <a:rPr lang="tr-TR" sz="1600" dirty="0">
                <a:latin typeface="+mj-lt"/>
                <a:cs typeface="Arial" charset="0"/>
              </a:rPr>
              <a:t>.</a:t>
            </a:r>
            <a:endParaRPr lang="tr-TR" sz="1600" i="1" dirty="0">
              <a:latin typeface="+mj-lt"/>
              <a:cs typeface="Arial" charset="0"/>
            </a:endParaRPr>
          </a:p>
        </p:txBody>
      </p:sp>
      <p:sp>
        <p:nvSpPr>
          <p:cNvPr id="6" name="Rectangle 7"/>
          <p:cNvSpPr txBox="1">
            <a:spLocks noChangeArrowheads="1"/>
          </p:cNvSpPr>
          <p:nvPr/>
        </p:nvSpPr>
        <p:spPr bwMode="auto">
          <a:xfrm>
            <a:off x="317174" y="2647585"/>
            <a:ext cx="8313259" cy="725487"/>
          </a:xfrm>
          <a:prstGeom prst="rect">
            <a:avLst/>
          </a:prstGeom>
          <a:noFill/>
          <a:ln>
            <a:miter lim="800000"/>
            <a:headEnd/>
            <a:tailEnd/>
          </a:ln>
        </p:spPr>
        <p:txBody>
          <a:bodyPr/>
          <a:lstStyle/>
          <a:p>
            <a:pPr algn="ctr" eaLnBrk="0" hangingPunct="0">
              <a:defRPr/>
            </a:pPr>
            <a:r>
              <a:rPr lang="tr-TR" kern="0" dirty="0">
                <a:latin typeface="Calibri" pitchFamily="34" charset="0"/>
                <a:ea typeface="+mj-ea"/>
                <a:cs typeface="+mj-cs"/>
              </a:rPr>
              <a:t>Başvuru sahibi  aldığı teklifleri değerlendirecek ve </a:t>
            </a:r>
          </a:p>
          <a:p>
            <a:pPr algn="ctr" eaLnBrk="0" hangingPunct="0">
              <a:defRPr/>
            </a:pPr>
            <a:r>
              <a:rPr lang="tr-TR" b="1" kern="0" dirty="0">
                <a:solidFill>
                  <a:srgbClr val="C00000"/>
                </a:solidFill>
                <a:latin typeface="Calibri" pitchFamily="34" charset="0"/>
                <a:ea typeface="+mj-ea"/>
                <a:cs typeface="+mj-cs"/>
              </a:rPr>
              <a:t>EN UYGUN TEKLİFİ </a:t>
            </a:r>
            <a:r>
              <a:rPr lang="tr-TR" kern="0" dirty="0">
                <a:latin typeface="Calibri" pitchFamily="34" charset="0"/>
                <a:ea typeface="+mj-ea"/>
                <a:cs typeface="+mj-cs"/>
              </a:rPr>
              <a:t>seçecektir. </a:t>
            </a:r>
          </a:p>
        </p:txBody>
      </p:sp>
      <p:sp>
        <p:nvSpPr>
          <p:cNvPr id="7" name="Rectangle 14"/>
          <p:cNvSpPr>
            <a:spLocks noChangeArrowheads="1"/>
          </p:cNvSpPr>
          <p:nvPr/>
        </p:nvSpPr>
        <p:spPr bwMode="auto">
          <a:xfrm>
            <a:off x="291306" y="3303226"/>
            <a:ext cx="849153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1800"/>
              <a:t>Geçerli tekliflerin değerlendirilmesinde en önemli kural, </a:t>
            </a:r>
          </a:p>
          <a:p>
            <a:pPr algn="ctr">
              <a:spcBef>
                <a:spcPct val="0"/>
              </a:spcBef>
              <a:buFontTx/>
              <a:buNone/>
            </a:pPr>
            <a:r>
              <a:rPr lang="tr-TR" altLang="tr-TR" sz="1800" b="1">
                <a:solidFill>
                  <a:srgbClr val="A50021"/>
                </a:solidFill>
              </a:rPr>
              <a:t>TOPLAMDA EN DÜŞÜK DEĞERE SAHİP GEÇERLİ TEKLİFİN </a:t>
            </a:r>
          </a:p>
          <a:p>
            <a:pPr algn="ctr">
              <a:spcBef>
                <a:spcPct val="0"/>
              </a:spcBef>
              <a:buFontTx/>
              <a:buNone/>
            </a:pPr>
            <a:r>
              <a:rPr lang="tr-TR" altLang="tr-TR" sz="1800"/>
              <a:t>iş planı bütçelendirmesinde kullanılacak olmasıdır. </a:t>
            </a:r>
          </a:p>
        </p:txBody>
      </p:sp>
      <p:sp>
        <p:nvSpPr>
          <p:cNvPr id="8" name="Rectangle 14"/>
          <p:cNvSpPr>
            <a:spLocks noChangeArrowheads="1"/>
          </p:cNvSpPr>
          <p:nvPr/>
        </p:nvSpPr>
        <p:spPr bwMode="auto">
          <a:xfrm>
            <a:off x="23812" y="4210903"/>
            <a:ext cx="87590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1600"/>
              <a:t>Şayet daha yüksek değere sahip geçerli bir teklif kullanılacak ise, gerekçesi iş planı ekinde yer alan </a:t>
            </a:r>
            <a:r>
              <a:rPr lang="tr-TR" altLang="tr-TR" sz="1600" b="1">
                <a:solidFill>
                  <a:srgbClr val="C00000"/>
                </a:solidFill>
              </a:rPr>
              <a:t>MALİYET GEREKÇELENDİRME TABLOSU KULLANILARAK </a:t>
            </a:r>
          </a:p>
          <a:p>
            <a:pPr algn="ctr">
              <a:spcBef>
                <a:spcPct val="0"/>
              </a:spcBef>
              <a:buFontTx/>
              <a:buNone/>
            </a:pPr>
            <a:r>
              <a:rPr lang="tr-TR" altLang="tr-TR" sz="1600"/>
              <a:t>ayrıntılı şekilde açıklanmalıdır.</a:t>
            </a:r>
          </a:p>
        </p:txBody>
      </p:sp>
    </p:spTree>
    <p:extLst>
      <p:ext uri="{BB962C8B-B14F-4D97-AF65-F5344CB8AC3E}">
        <p14:creationId xmlns:p14="http://schemas.microsoft.com/office/powerpoint/2010/main" val="429066555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14</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7"/>
          <p:cNvSpPr txBox="1">
            <a:spLocks noChangeArrowheads="1"/>
          </p:cNvSpPr>
          <p:nvPr/>
        </p:nvSpPr>
        <p:spPr bwMode="auto">
          <a:xfrm>
            <a:off x="147637" y="212420"/>
            <a:ext cx="8778875" cy="720725"/>
          </a:xfrm>
          <a:prstGeom prst="rect">
            <a:avLst/>
          </a:prstGeom>
          <a:noFill/>
          <a:ln>
            <a:miter lim="800000"/>
            <a:headEnd/>
            <a:tailEnd/>
          </a:ln>
        </p:spPr>
        <p:txBody>
          <a:bodyPr/>
          <a:lstStyle/>
          <a:p>
            <a:pPr algn="ctr" eaLnBrk="0" hangingPunct="0">
              <a:defRPr/>
            </a:pPr>
            <a:r>
              <a:rPr lang="tr-TR" b="1" dirty="0">
                <a:solidFill>
                  <a:srgbClr val="C00000"/>
                </a:solidFill>
                <a:latin typeface="+mj-lt"/>
                <a:cs typeface="Arial" charset="0"/>
              </a:rPr>
              <a:t>Tüm alımlar, Kurumla sözleşme imzalanmasından sonra yapılmalıdır. Daha önce yapılacak alımlar uygun harcama olsa dahi desteklenmeyecektir. </a:t>
            </a:r>
            <a:endParaRPr lang="tr-TR" b="1" kern="0" dirty="0">
              <a:solidFill>
                <a:srgbClr val="C00000"/>
              </a:solidFill>
              <a:latin typeface="+mj-lt"/>
              <a:ea typeface="+mj-ea"/>
              <a:cs typeface="+mj-cs"/>
            </a:endParaRPr>
          </a:p>
        </p:txBody>
      </p:sp>
      <p:sp>
        <p:nvSpPr>
          <p:cNvPr id="6" name="Rectangle 14"/>
          <p:cNvSpPr>
            <a:spLocks noChangeArrowheads="1"/>
          </p:cNvSpPr>
          <p:nvPr/>
        </p:nvSpPr>
        <p:spPr bwMode="auto">
          <a:xfrm>
            <a:off x="76993" y="1041400"/>
            <a:ext cx="8920162" cy="1016000"/>
          </a:xfrm>
          <a:prstGeom prst="rect">
            <a:avLst/>
          </a:prstGeom>
          <a:solidFill>
            <a:schemeClr val="accent6">
              <a:lumMod val="20000"/>
              <a:lumOff val="80000"/>
            </a:schemeClr>
          </a:solidFill>
          <a:ln w="9525">
            <a:noFill/>
            <a:miter lim="800000"/>
            <a:headEnd/>
            <a:tailEnd/>
          </a:ln>
        </p:spPr>
        <p:txBody>
          <a:bodyPr anchor="ctr">
            <a:spAutoFit/>
          </a:bodyPr>
          <a:lstStyle/>
          <a:p>
            <a:pPr algn="ctr" eaLnBrk="0" hangingPunct="0">
              <a:defRPr/>
            </a:pPr>
            <a:r>
              <a:rPr lang="tr-TR" sz="2000" b="1" dirty="0">
                <a:latin typeface="+mj-lt"/>
                <a:cs typeface="Arial" charset="0"/>
              </a:rPr>
              <a:t>Faydalanıcı, seçtiği ve yatırımını bütçelendirmesinde kullandığı geçerli teklifin sahibi olan tedarikçi ile alım sözleşmesi imzalamalı ve aynı tedarikçiden alımı gerçekleştirmelidir. </a:t>
            </a:r>
          </a:p>
        </p:txBody>
      </p:sp>
      <p:sp>
        <p:nvSpPr>
          <p:cNvPr id="7" name="Rectangle 14"/>
          <p:cNvSpPr>
            <a:spLocks noChangeArrowheads="1"/>
          </p:cNvSpPr>
          <p:nvPr/>
        </p:nvSpPr>
        <p:spPr bwMode="auto">
          <a:xfrm>
            <a:off x="147637" y="2396669"/>
            <a:ext cx="8777288" cy="2031325"/>
          </a:xfrm>
          <a:prstGeom prst="rect">
            <a:avLst/>
          </a:prstGeom>
          <a:noFill/>
          <a:ln w="9525">
            <a:noFill/>
            <a:miter lim="800000"/>
            <a:headEnd/>
            <a:tailEnd/>
          </a:ln>
        </p:spPr>
        <p:txBody>
          <a:bodyPr anchor="ctr">
            <a:spAutoFit/>
          </a:bodyPr>
          <a:lstStyle/>
          <a:p>
            <a:pPr marL="273050" indent="-273050" eaLnBrk="0" hangingPunct="0">
              <a:buFont typeface="Arial" pitchFamily="34" charset="0"/>
              <a:buChar char="•"/>
              <a:defRPr/>
            </a:pPr>
            <a:r>
              <a:rPr lang="tr-TR" dirty="0">
                <a:latin typeface="+mj-lt"/>
                <a:cs typeface="Arial" charset="0"/>
              </a:rPr>
              <a:t>Satın alımla ilgili hususlar mal alım sözleşmesinde belirlenecektir. Kurumun mal alım sözleşmesi ile ilgili herhangi bir sorumluluğu olmayacaktır. </a:t>
            </a:r>
          </a:p>
          <a:p>
            <a:pPr marL="273050" indent="-273050" eaLnBrk="0" hangingPunct="0">
              <a:buFont typeface="Arial" pitchFamily="34" charset="0"/>
              <a:buChar char="•"/>
              <a:defRPr/>
            </a:pPr>
            <a:r>
              <a:rPr lang="tr-TR" dirty="0">
                <a:latin typeface="+mj-lt"/>
                <a:cs typeface="Arial" charset="0"/>
              </a:rPr>
              <a:t>Ancak sözleşmede, rehberde belirtilen şartların yer alması başvuru sahibinin/faydalanıcının yararınadır. </a:t>
            </a:r>
          </a:p>
          <a:p>
            <a:pPr marL="273050" indent="-273050" eaLnBrk="0" hangingPunct="0">
              <a:buFont typeface="Arial" pitchFamily="34" charset="0"/>
              <a:buChar char="•"/>
              <a:defRPr/>
            </a:pPr>
            <a:r>
              <a:rPr lang="tr-TR" dirty="0">
                <a:latin typeface="+mj-lt"/>
                <a:cs typeface="Arial" charset="0"/>
              </a:rPr>
              <a:t>Seçilen teklifin geçerlilik süresi tamamlanmadan mal alım sözleşmesi mutlaka imzalanmalıdır. Mal alım sözleşmeleri başvuru aşamasında Başvuru Paketi ile değil, Ödeme Talep Paketi ile birlikte Kuruma sunulmalıdır. </a:t>
            </a:r>
          </a:p>
        </p:txBody>
      </p:sp>
    </p:spTree>
    <p:extLst>
      <p:ext uri="{BB962C8B-B14F-4D97-AF65-F5344CB8AC3E}">
        <p14:creationId xmlns:p14="http://schemas.microsoft.com/office/powerpoint/2010/main" val="3690091094"/>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15</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5"/>
          <p:cNvSpPr>
            <a:spLocks noChangeArrowheads="1"/>
          </p:cNvSpPr>
          <p:nvPr/>
        </p:nvSpPr>
        <p:spPr bwMode="auto">
          <a:xfrm>
            <a:off x="198437" y="463810"/>
            <a:ext cx="8677275" cy="2246769"/>
          </a:xfrm>
          <a:prstGeom prst="rect">
            <a:avLst/>
          </a:prstGeom>
          <a:noFill/>
          <a:ln w="9525">
            <a:noFill/>
            <a:miter lim="800000"/>
            <a:headEnd/>
            <a:tailEnd/>
          </a:ln>
        </p:spPr>
        <p:txBody>
          <a:bodyPr anchor="ctr">
            <a:spAutoFit/>
          </a:bodyPr>
          <a:lstStyle/>
          <a:p>
            <a:pPr eaLnBrk="0" hangingPunct="0">
              <a:defRPr/>
            </a:pPr>
            <a:r>
              <a:rPr lang="tr-TR" b="1">
                <a:solidFill>
                  <a:srgbClr val="A50021"/>
                </a:solidFill>
                <a:latin typeface="+mj-lt"/>
                <a:cs typeface="Arial" charset="0"/>
              </a:rPr>
              <a:t>MENŞE </a:t>
            </a:r>
            <a:r>
              <a:rPr lang="tr-TR" b="1" smtClean="0">
                <a:solidFill>
                  <a:srgbClr val="A50021"/>
                </a:solidFill>
                <a:latin typeface="+mj-lt"/>
                <a:cs typeface="Arial" charset="0"/>
              </a:rPr>
              <a:t>KURALI</a:t>
            </a:r>
            <a:endParaRPr lang="tr-TR" b="1" dirty="0">
              <a:solidFill>
                <a:srgbClr val="A50021"/>
              </a:solidFill>
              <a:latin typeface="+mj-lt"/>
              <a:cs typeface="Arial" charset="0"/>
            </a:endParaRPr>
          </a:p>
          <a:p>
            <a:pPr algn="just" eaLnBrk="0" hangingPunct="0">
              <a:defRPr/>
            </a:pPr>
            <a:r>
              <a:rPr lang="tr-TR" sz="1600" dirty="0">
                <a:latin typeface="+mj-lt"/>
                <a:cs typeface="Arial" charset="0"/>
              </a:rPr>
              <a:t>Satın alınan mallar; AB ülkeleri, aday ülkeler, IPA faydalanıcısı ülkeler, ENPI ülkeleri veya Avrupa Ekonomik Bölgesi ülkeleri tarafından üretilmiş yada birden fazla ülkenin üretim sürecine dahil olduğu durumlarda, nihai ürünün oluşma aşamasının bu ülkelerden birisinde gerçekleştirilmiş olması gereklidir</a:t>
            </a:r>
            <a:r>
              <a:rPr lang="tr-TR" sz="1600" i="1" dirty="0">
                <a:latin typeface="+mj-lt"/>
                <a:cs typeface="Arial" charset="0"/>
              </a:rPr>
              <a:t>. </a:t>
            </a:r>
          </a:p>
          <a:p>
            <a:pPr eaLnBrk="0" hangingPunct="0">
              <a:defRPr/>
            </a:pPr>
            <a:endParaRPr lang="tr-TR" sz="600" i="1" dirty="0">
              <a:latin typeface="+mj-lt"/>
              <a:cs typeface="Arial" charset="0"/>
            </a:endParaRPr>
          </a:p>
          <a:p>
            <a:pPr marL="177800" indent="-177800" algn="just" eaLnBrk="0" hangingPunct="0">
              <a:buFont typeface="Arial" pitchFamily="34" charset="0"/>
              <a:buChar char="•"/>
              <a:defRPr/>
            </a:pPr>
            <a:r>
              <a:rPr lang="tr-TR" sz="1600" i="1" dirty="0">
                <a:latin typeface="+mj-lt"/>
                <a:cs typeface="Arial" charset="0"/>
              </a:rPr>
              <a:t>Tekliflerde her bir kalemin menşe belirtilmelidir. </a:t>
            </a:r>
            <a:r>
              <a:rPr lang="tr-TR" sz="1600" b="1" i="1" dirty="0">
                <a:latin typeface="+mj-lt"/>
                <a:cs typeface="Arial" charset="0"/>
              </a:rPr>
              <a:t>Aksi takdirde teklif geçersiz olacaktır. </a:t>
            </a:r>
          </a:p>
          <a:p>
            <a:pPr marL="177800" indent="-177800" algn="just" eaLnBrk="0" hangingPunct="0">
              <a:buFont typeface="Arial" pitchFamily="34" charset="0"/>
              <a:buChar char="•"/>
              <a:defRPr/>
            </a:pPr>
            <a:r>
              <a:rPr lang="tr-TR" sz="1600" i="1" dirty="0">
                <a:latin typeface="+mj-lt"/>
                <a:cs typeface="Arial" charset="0"/>
              </a:rPr>
              <a:t>Hizmet alımlarında menşe belirtmeye gerek yoktur. Yapım işlerinde sadece yapı malzemesi içeren kalemlerde menşe belirtilmelidir. </a:t>
            </a:r>
            <a:endParaRPr lang="tr-TR" sz="1600" i="1" dirty="0">
              <a:solidFill>
                <a:srgbClr val="A50021"/>
              </a:solidFill>
              <a:latin typeface="+mj-lt"/>
              <a:cs typeface="Arial" charset="0"/>
            </a:endParaRPr>
          </a:p>
        </p:txBody>
      </p:sp>
      <p:sp>
        <p:nvSpPr>
          <p:cNvPr id="6" name="Rectangle 6"/>
          <p:cNvSpPr>
            <a:spLocks noChangeArrowheads="1"/>
          </p:cNvSpPr>
          <p:nvPr/>
        </p:nvSpPr>
        <p:spPr bwMode="auto">
          <a:xfrm>
            <a:off x="19049" y="2700666"/>
            <a:ext cx="8856663" cy="861774"/>
          </a:xfrm>
          <a:prstGeom prst="rect">
            <a:avLst/>
          </a:prstGeom>
          <a:noFill/>
          <a:ln w="9525">
            <a:noFill/>
            <a:miter lim="800000"/>
            <a:headEnd/>
            <a:tailEnd/>
          </a:ln>
        </p:spPr>
        <p:txBody>
          <a:bodyPr anchor="ctr">
            <a:spAutoFit/>
          </a:bodyPr>
          <a:lstStyle/>
          <a:p>
            <a:pPr>
              <a:defRPr/>
            </a:pPr>
            <a:r>
              <a:rPr lang="tr-TR" b="1" dirty="0">
                <a:solidFill>
                  <a:srgbClr val="A50021"/>
                </a:solidFill>
                <a:latin typeface="+mj-lt"/>
                <a:cs typeface="Arial" charset="0"/>
              </a:rPr>
              <a:t>ÇIKAR İLİŞKİSİ:</a:t>
            </a:r>
          </a:p>
          <a:p>
            <a:pPr algn="just">
              <a:defRPr/>
            </a:pPr>
            <a:r>
              <a:rPr lang="tr-TR" sz="1600" smtClean="0">
                <a:latin typeface="+mj-lt"/>
                <a:cs typeface="Arial" charset="0"/>
              </a:rPr>
              <a:t>Başvuru sahibinin potansiyel tedarikçilerle veya potansiyel tedarikçilerin birbirleriyle ailevi, manevi, politik, milli, ekonomik veya menfaat sağlayan ilişkileri veya ortaklıkları olmamalıdır.</a:t>
            </a:r>
            <a:endParaRPr lang="tr-TR" sz="1600" dirty="0">
              <a:latin typeface="+mj-lt"/>
              <a:cs typeface="Arial" charset="0"/>
            </a:endParaRPr>
          </a:p>
        </p:txBody>
      </p:sp>
      <p:sp>
        <p:nvSpPr>
          <p:cNvPr id="2" name="Dikdörtgen 1"/>
          <p:cNvSpPr/>
          <p:nvPr/>
        </p:nvSpPr>
        <p:spPr>
          <a:xfrm>
            <a:off x="198437" y="3658727"/>
            <a:ext cx="8177146" cy="830997"/>
          </a:xfrm>
          <a:prstGeom prst="rect">
            <a:avLst/>
          </a:prstGeom>
        </p:spPr>
        <p:txBody>
          <a:bodyPr wrap="square">
            <a:spAutoFit/>
          </a:bodyPr>
          <a:lstStyle/>
          <a:p>
            <a:pPr algn="ctr">
              <a:defRPr/>
            </a:pPr>
            <a:r>
              <a:rPr lang="tr-TR" sz="1600">
                <a:cs typeface="Arial" charset="0"/>
              </a:rPr>
              <a:t>TKDK tarafından, başvuru sahibi ile potansiyel tedarikçiler/yükleniciler arasında ve/veya üç teklifi veren potansiyel tedarikçilerin/yüklenicilerin kendi aralarında her hangi bir çıkar ilişkisi tespit edildiğinde </a:t>
            </a:r>
            <a:r>
              <a:rPr lang="tr-TR" sz="1600" b="1" u="sng">
                <a:cs typeface="Arial" charset="0"/>
              </a:rPr>
              <a:t>PROJE RET EDİLECEKTİR. </a:t>
            </a:r>
            <a:r>
              <a:rPr lang="tr-TR" sz="1600" b="1">
                <a:cs typeface="Arial" charset="0"/>
              </a:rPr>
              <a:t> </a:t>
            </a:r>
            <a:endParaRPr lang="tr-TR" sz="1600" b="1" dirty="0">
              <a:cs typeface="Arial" charset="0"/>
            </a:endParaRPr>
          </a:p>
        </p:txBody>
      </p:sp>
    </p:spTree>
    <p:extLst>
      <p:ext uri="{BB962C8B-B14F-4D97-AF65-F5344CB8AC3E}">
        <p14:creationId xmlns:p14="http://schemas.microsoft.com/office/powerpoint/2010/main" val="1457455004"/>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16</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7 Metin kutusu"/>
          <p:cNvSpPr txBox="1">
            <a:spLocks noChangeArrowheads="1"/>
          </p:cNvSpPr>
          <p:nvPr/>
        </p:nvSpPr>
        <p:spPr bwMode="auto">
          <a:xfrm>
            <a:off x="144462" y="264807"/>
            <a:ext cx="8785225" cy="3708708"/>
          </a:xfrm>
          <a:prstGeom prst="rect">
            <a:avLst/>
          </a:prstGeom>
          <a:noFill/>
          <a:ln w="9525">
            <a:noFill/>
            <a:miter lim="800000"/>
            <a:headEnd/>
            <a:tailEnd/>
          </a:ln>
        </p:spPr>
        <p:txBody>
          <a:bodyPr>
            <a:spAutoFit/>
          </a:bodyPr>
          <a:lstStyle/>
          <a:p>
            <a:pPr marL="177800" indent="-177800" algn="just">
              <a:buClr>
                <a:srgbClr val="C00000"/>
              </a:buClr>
              <a:buSzPct val="150000"/>
              <a:buFont typeface="Arial" charset="0"/>
              <a:buChar char="•"/>
              <a:defRPr/>
            </a:pPr>
            <a:r>
              <a:rPr lang="tr-TR" sz="1600" dirty="0">
                <a:latin typeface="+mj-lt"/>
                <a:cs typeface="Arial" charset="0"/>
              </a:rPr>
              <a:t>IPARD programı kapsamında hazırlanacak projelerde; “</a:t>
            </a:r>
            <a:r>
              <a:rPr lang="tr-TR" sz="1600" b="1" dirty="0">
                <a:solidFill>
                  <a:srgbClr val="C00000"/>
                </a:solidFill>
                <a:latin typeface="+mj-lt"/>
                <a:cs typeface="Arial" charset="0"/>
              </a:rPr>
              <a:t>Sağlam Mali Yönetim Prensiplerine</a:t>
            </a:r>
            <a:r>
              <a:rPr lang="tr-TR" sz="1600" dirty="0">
                <a:solidFill>
                  <a:srgbClr val="C00000"/>
                </a:solidFill>
                <a:latin typeface="+mj-lt"/>
                <a:cs typeface="Arial" charset="0"/>
              </a:rPr>
              <a:t>” </a:t>
            </a:r>
            <a:r>
              <a:rPr lang="tr-TR" sz="1600" dirty="0">
                <a:latin typeface="+mj-lt"/>
                <a:cs typeface="Arial" charset="0"/>
              </a:rPr>
              <a:t>uyulması, yatırım kapsamında planlanan tüm satın alımların bu çerçevede gerçekçi, hesap verilebilir gerekçelere dayandırılması esastır.  </a:t>
            </a:r>
          </a:p>
          <a:p>
            <a:pPr marL="177800" indent="-177800" algn="just">
              <a:buClr>
                <a:srgbClr val="C00000"/>
              </a:buClr>
              <a:buSzPct val="150000"/>
              <a:buFont typeface="Arial" charset="0"/>
              <a:buChar char="•"/>
              <a:defRPr/>
            </a:pPr>
            <a:endParaRPr lang="tr-TR" sz="600" dirty="0">
              <a:latin typeface="+mj-lt"/>
              <a:cs typeface="Arial" charset="0"/>
            </a:endParaRPr>
          </a:p>
          <a:p>
            <a:pPr marL="177800" indent="-177800" algn="just">
              <a:buClr>
                <a:srgbClr val="C00000"/>
              </a:buClr>
              <a:buSzPct val="150000"/>
              <a:buFont typeface="Arial" charset="0"/>
              <a:buChar char="•"/>
              <a:defRPr/>
            </a:pPr>
            <a:r>
              <a:rPr lang="tr-TR" sz="1600" u="sng" dirty="0">
                <a:latin typeface="+mj-lt"/>
                <a:cs typeface="Arial" charset="0"/>
              </a:rPr>
              <a:t>Özellikle teklif alımı ve satın alımlarda </a:t>
            </a:r>
            <a:r>
              <a:rPr lang="tr-TR" sz="1600" dirty="0">
                <a:latin typeface="+mj-lt"/>
                <a:cs typeface="Arial" charset="0"/>
              </a:rPr>
              <a:t>AB ve Ulusal kaynakların uygun ve etkin kullanımını olumsuz etkileyecek, IPARD programı ve yatırımın amaçlarını zedeleyecek </a:t>
            </a:r>
            <a:r>
              <a:rPr lang="tr-TR" sz="1600" b="1" dirty="0">
                <a:solidFill>
                  <a:srgbClr val="C00000"/>
                </a:solidFill>
                <a:latin typeface="+mj-lt"/>
                <a:cs typeface="Arial" charset="0"/>
              </a:rPr>
              <a:t>manipülasyonların veya bu yönde yapılan girişimlerim </a:t>
            </a:r>
            <a:r>
              <a:rPr lang="tr-TR" sz="1600" dirty="0">
                <a:latin typeface="+mj-lt"/>
                <a:cs typeface="Arial" charset="0"/>
              </a:rPr>
              <a:t>bir parçası olunmamalıdır.  </a:t>
            </a:r>
          </a:p>
          <a:p>
            <a:pPr marL="177800" indent="-177800" algn="just">
              <a:buClr>
                <a:srgbClr val="C00000"/>
              </a:buClr>
              <a:buSzPct val="150000"/>
              <a:buFont typeface="Arial" charset="0"/>
              <a:buChar char="•"/>
              <a:defRPr/>
            </a:pPr>
            <a:endParaRPr lang="tr-TR" sz="600" dirty="0">
              <a:latin typeface="+mj-lt"/>
              <a:cs typeface="Arial" charset="0"/>
            </a:endParaRPr>
          </a:p>
          <a:p>
            <a:pPr marL="177800" indent="-177800" algn="just">
              <a:buClr>
                <a:srgbClr val="C00000"/>
              </a:buClr>
              <a:buSzPct val="150000"/>
              <a:buFont typeface="Arial" charset="0"/>
              <a:buChar char="•"/>
              <a:defRPr/>
            </a:pPr>
            <a:r>
              <a:rPr lang="tr-TR" sz="1600" dirty="0">
                <a:latin typeface="+mj-lt"/>
                <a:cs typeface="Arial" charset="0"/>
              </a:rPr>
              <a:t>Yapılacak yatırımlar ile ilgili hazırlanacak projeler ve iş planları, IPARD programının genel amaçları, yatırım yapılacak tedbirin özel amaçları ve yatırım yapılacak sektörün gereklilikleri doğrultusunda </a:t>
            </a:r>
            <a:r>
              <a:rPr lang="tr-TR" sz="1600" b="1" dirty="0">
                <a:solidFill>
                  <a:srgbClr val="C00000"/>
                </a:solidFill>
                <a:latin typeface="+mj-lt"/>
                <a:cs typeface="Arial" charset="0"/>
              </a:rPr>
              <a:t>özgün olmalı, benzer ve kopya projelerden kaçınılmalıdır</a:t>
            </a:r>
            <a:r>
              <a:rPr lang="tr-TR" sz="1600" dirty="0">
                <a:solidFill>
                  <a:srgbClr val="C00000"/>
                </a:solidFill>
                <a:latin typeface="+mj-lt"/>
                <a:cs typeface="Arial" charset="0"/>
              </a:rPr>
              <a:t>. </a:t>
            </a:r>
          </a:p>
          <a:p>
            <a:pPr marL="177800" indent="-177800" algn="just">
              <a:buClr>
                <a:srgbClr val="C00000"/>
              </a:buClr>
              <a:buSzPct val="150000"/>
              <a:buFont typeface="Arial" charset="0"/>
              <a:buChar char="•"/>
              <a:defRPr/>
            </a:pPr>
            <a:endParaRPr lang="tr-TR" sz="600" dirty="0">
              <a:latin typeface="+mj-lt"/>
              <a:cs typeface="Arial" charset="0"/>
            </a:endParaRPr>
          </a:p>
          <a:p>
            <a:pPr marL="177800" indent="-177800" algn="just">
              <a:buClr>
                <a:srgbClr val="C00000"/>
              </a:buClr>
              <a:buSzPct val="150000"/>
              <a:buFont typeface="Arial" charset="0"/>
              <a:buChar char="•"/>
              <a:defRPr/>
            </a:pPr>
            <a:r>
              <a:rPr lang="tr-TR" sz="1600" dirty="0">
                <a:latin typeface="+mj-lt"/>
                <a:cs typeface="Arial" charset="0"/>
              </a:rPr>
              <a:t>TKDK tarafından yapılacak değerlendirmelerde, yatırımların, IPARD programında belirtilen amaç ve uygunluk kriterlerini karşılamasının yanında, </a:t>
            </a:r>
            <a:r>
              <a:rPr lang="tr-TR" sz="1600" b="1" dirty="0">
                <a:solidFill>
                  <a:srgbClr val="C00000"/>
                </a:solidFill>
                <a:latin typeface="+mj-lt"/>
                <a:cs typeface="Arial" charset="0"/>
              </a:rPr>
              <a:t>sağlam mali yönetim prensiplerine uygunluğu, özgünlüğü ve satın alımlarda olası manipülasyonlar </a:t>
            </a:r>
            <a:r>
              <a:rPr lang="tr-TR" sz="1600" b="1" u="sng" dirty="0">
                <a:solidFill>
                  <a:srgbClr val="C00000"/>
                </a:solidFill>
                <a:latin typeface="+mj-lt"/>
                <a:cs typeface="Arial" charset="0"/>
              </a:rPr>
              <a:t>detaylı olarak kontrol edilecektir</a:t>
            </a:r>
            <a:r>
              <a:rPr lang="tr-TR" sz="1600" b="1" dirty="0">
                <a:solidFill>
                  <a:srgbClr val="C00000"/>
                </a:solidFill>
                <a:latin typeface="+mj-lt"/>
                <a:cs typeface="Arial" charset="0"/>
              </a:rPr>
              <a:t>. </a:t>
            </a:r>
          </a:p>
        </p:txBody>
      </p:sp>
      <p:sp>
        <p:nvSpPr>
          <p:cNvPr id="6" name="7 Dikdörtgen"/>
          <p:cNvSpPr/>
          <p:nvPr/>
        </p:nvSpPr>
        <p:spPr>
          <a:xfrm>
            <a:off x="558800" y="3876189"/>
            <a:ext cx="7632700" cy="923330"/>
          </a:xfrm>
          <a:prstGeom prst="rect">
            <a:avLst/>
          </a:prstGeom>
        </p:spPr>
        <p:txBody>
          <a:bodyPr>
            <a:spAutoFit/>
          </a:bodyPr>
          <a:lstStyle/>
          <a:p>
            <a:pPr algn="ctr">
              <a:buClr>
                <a:srgbClr val="C00000"/>
              </a:buClr>
              <a:buSzPct val="150000"/>
              <a:defRPr/>
            </a:pPr>
            <a:r>
              <a:rPr lang="tr-TR" b="1" dirty="0">
                <a:latin typeface="+mj-lt"/>
                <a:cs typeface="Arial" charset="0"/>
              </a:rPr>
              <a:t>SAĞLAM MALİ YÖNETİM PRENSİPLERİNİ TAŞIMAYAN, KOPYA OLAN VEYA MANİPÜLASYON TESPİT EDİLEN PROJELER RET EDİLECEKTİR. </a:t>
            </a:r>
          </a:p>
        </p:txBody>
      </p:sp>
    </p:spTree>
    <p:extLst>
      <p:ext uri="{BB962C8B-B14F-4D97-AF65-F5344CB8AC3E}">
        <p14:creationId xmlns:p14="http://schemas.microsoft.com/office/powerpoint/2010/main" val="30754256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17</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8 Metin kutusu"/>
          <p:cNvSpPr txBox="1"/>
          <p:nvPr/>
        </p:nvSpPr>
        <p:spPr>
          <a:xfrm>
            <a:off x="286120" y="87985"/>
            <a:ext cx="8677275" cy="4616648"/>
          </a:xfrm>
          <a:prstGeom prst="rect">
            <a:avLst/>
          </a:prstGeom>
          <a:noFill/>
        </p:spPr>
        <p:txBody>
          <a:bodyPr>
            <a:spAutoFit/>
          </a:bodyPr>
          <a:lstStyle/>
          <a:p>
            <a:pPr algn="ctr">
              <a:buClr>
                <a:srgbClr val="C00000"/>
              </a:buClr>
              <a:buSzPct val="150000"/>
              <a:defRPr/>
            </a:pPr>
            <a:r>
              <a:rPr lang="tr-TR" sz="1600" b="1" u="sng" dirty="0">
                <a:solidFill>
                  <a:srgbClr val="C00000"/>
                </a:solidFill>
                <a:latin typeface="+mj-lt"/>
                <a:cs typeface="Arial" charset="0"/>
              </a:rPr>
              <a:t>ÖNEMLİ UYARILAR</a:t>
            </a:r>
          </a:p>
          <a:p>
            <a:pPr algn="ctr">
              <a:buClr>
                <a:srgbClr val="C00000"/>
              </a:buClr>
              <a:buSzPct val="150000"/>
              <a:defRPr/>
            </a:pPr>
            <a:endParaRPr lang="tr-TR" sz="1600" b="1" u="sng" dirty="0">
              <a:solidFill>
                <a:srgbClr val="C00000"/>
              </a:solidFill>
              <a:latin typeface="+mj-lt"/>
              <a:cs typeface="Arial" charset="0"/>
            </a:endParaRPr>
          </a:p>
          <a:p>
            <a:pPr marL="342900" indent="-342900" algn="just">
              <a:buClr>
                <a:srgbClr val="C00000"/>
              </a:buClr>
              <a:buSzPct val="150000"/>
              <a:buFont typeface="Arial" pitchFamily="34" charset="0"/>
              <a:buChar char="•"/>
              <a:defRPr/>
            </a:pPr>
            <a:r>
              <a:rPr lang="tr-TR" sz="1600" smtClean="0">
                <a:latin typeface="+mj-lt"/>
                <a:cs typeface="Arial" charset="0"/>
              </a:rPr>
              <a:t>Danışman firmalar hazırlayacakları her projenin </a:t>
            </a:r>
            <a:r>
              <a:rPr lang="tr-TR" sz="1600" dirty="0">
                <a:latin typeface="+mj-lt"/>
                <a:cs typeface="Arial" charset="0"/>
              </a:rPr>
              <a:t>başvuru sahibine özel ve özgün olmasına dikkat etmelidirler.</a:t>
            </a:r>
          </a:p>
          <a:p>
            <a:pPr marL="342900" indent="-342900" algn="just">
              <a:buClr>
                <a:srgbClr val="C00000"/>
              </a:buClr>
              <a:buSzPct val="150000"/>
              <a:buFont typeface="Arial" pitchFamily="34" charset="0"/>
              <a:buChar char="•"/>
              <a:defRPr/>
            </a:pPr>
            <a:r>
              <a:rPr lang="tr-TR" sz="1600" dirty="0">
                <a:latin typeface="+mj-lt"/>
                <a:cs typeface="Arial" charset="0"/>
              </a:rPr>
              <a:t>Danışman firmalar hiçbir şekilde iş planını hazırladıkları bir projenin yapım işleri veya makine-ekipman alımına teklif vermemelidirler.</a:t>
            </a:r>
          </a:p>
          <a:p>
            <a:pPr marL="342900" indent="-342900" algn="just">
              <a:buClr>
                <a:srgbClr val="C00000"/>
              </a:buClr>
              <a:buSzPct val="150000"/>
              <a:buFont typeface="Arial" pitchFamily="34" charset="0"/>
              <a:buChar char="•"/>
              <a:defRPr/>
            </a:pPr>
            <a:r>
              <a:rPr lang="tr-TR" sz="1600" dirty="0">
                <a:latin typeface="+mj-lt"/>
                <a:cs typeface="Arial" charset="0"/>
              </a:rPr>
              <a:t>Teklif davet mektupları sürekli aynı firmalara değil mümkün olduğunca farklı firmalara gönderilmeli, teklif alımı ve satın alımlarda, şeffaflık, adil rekabet şartları ve fırsat eşitliği sağlanmalıdır.  </a:t>
            </a:r>
          </a:p>
          <a:p>
            <a:pPr marL="342900" indent="-342900" algn="just">
              <a:buClr>
                <a:srgbClr val="C00000"/>
              </a:buClr>
              <a:buSzPct val="150000"/>
              <a:buFont typeface="Arial" pitchFamily="34" charset="0"/>
              <a:buChar char="•"/>
              <a:defRPr/>
            </a:pPr>
            <a:r>
              <a:rPr lang="tr-TR" sz="1600" dirty="0">
                <a:latin typeface="+mj-lt"/>
                <a:cs typeface="Arial" charset="0"/>
              </a:rPr>
              <a:t>Danışman firmaların hazırlayacakları projelerde seçilen teklif sahiplerinin hep aynı olmamasına dikkat etmelidirler.</a:t>
            </a:r>
          </a:p>
          <a:p>
            <a:pPr marL="342900" indent="-342900" algn="just">
              <a:buClr>
                <a:srgbClr val="C00000"/>
              </a:buClr>
              <a:buSzPct val="150000"/>
              <a:buFont typeface="Arial" pitchFamily="34" charset="0"/>
              <a:buChar char="•"/>
              <a:defRPr/>
            </a:pPr>
            <a:r>
              <a:rPr lang="tr-TR" sz="1600" dirty="0">
                <a:latin typeface="+mj-lt"/>
                <a:cs typeface="Arial" charset="0"/>
              </a:rPr>
              <a:t>Danışman firmalar hazırlayacakları projelerde rotasyonlu tekliflerden kesinlikle kaçınmalıdırlar</a:t>
            </a:r>
          </a:p>
          <a:p>
            <a:pPr marL="342900" indent="-342900" algn="just">
              <a:buClr>
                <a:srgbClr val="C00000"/>
              </a:buClr>
              <a:buSzPct val="150000"/>
              <a:buFont typeface="Arial" pitchFamily="34" charset="0"/>
              <a:buChar char="•"/>
              <a:defRPr/>
            </a:pPr>
            <a:r>
              <a:rPr lang="tr-TR" sz="1600" dirty="0">
                <a:latin typeface="+mj-lt"/>
                <a:cs typeface="Arial" charset="0"/>
              </a:rPr>
              <a:t>Aynı projede teklif verecek tedarikçilerin hiçbir şekilde ortaklık ilişkisi veya çıkar ilişkisi olmamalıdır. </a:t>
            </a:r>
          </a:p>
          <a:p>
            <a:pPr marL="342900" indent="-342900" algn="just">
              <a:buClr>
                <a:srgbClr val="C00000"/>
              </a:buClr>
              <a:buSzPct val="150000"/>
              <a:buFont typeface="Arial" pitchFamily="34" charset="0"/>
              <a:buChar char="•"/>
              <a:defRPr/>
            </a:pPr>
            <a:r>
              <a:rPr lang="tr-TR" sz="1600" dirty="0">
                <a:latin typeface="+mj-lt"/>
                <a:cs typeface="Arial" charset="0"/>
              </a:rPr>
              <a:t>Anlaşmalı teklif şüphesi doğuracak her türlü alımdan kaçınılmalıdır.</a:t>
            </a:r>
          </a:p>
          <a:p>
            <a:pPr marL="342900" indent="-342900" algn="just">
              <a:buClr>
                <a:srgbClr val="C00000"/>
              </a:buClr>
              <a:buSzPct val="150000"/>
              <a:buFont typeface="Arial" pitchFamily="34" charset="0"/>
              <a:buChar char="•"/>
              <a:defRPr/>
            </a:pPr>
            <a:r>
              <a:rPr lang="tr-TR" sz="1600" dirty="0">
                <a:latin typeface="+mj-lt"/>
                <a:cs typeface="Arial" charset="0"/>
              </a:rPr>
              <a:t>Danışman firmalar teklif verme ve satın alma sürecinde inisiyatifi başvuru sahiplerine bırakmalıdırlar.</a:t>
            </a:r>
          </a:p>
        </p:txBody>
      </p:sp>
    </p:spTree>
    <p:extLst>
      <p:ext uri="{BB962C8B-B14F-4D97-AF65-F5344CB8AC3E}">
        <p14:creationId xmlns:p14="http://schemas.microsoft.com/office/powerpoint/2010/main" val="2435042986"/>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prizma-01.png"/>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t="7770" b="7770"/>
          <a:stretch>
            <a:fillRect/>
          </a:stretch>
        </p:blipFill>
        <p:spPr/>
      </p:pic>
      <p:sp>
        <p:nvSpPr>
          <p:cNvPr id="12289" name="Title 2"/>
          <p:cNvSpPr>
            <a:spLocks noGrp="1"/>
          </p:cNvSpPr>
          <p:nvPr>
            <p:ph type="ctrTitle"/>
          </p:nvPr>
        </p:nvSpPr>
        <p:spPr>
          <a:xfrm>
            <a:off x="820982" y="3877579"/>
            <a:ext cx="7773987" cy="628650"/>
          </a:xfrm>
        </p:spPr>
        <p:txBody>
          <a:bodyPr/>
          <a:lstStyle/>
          <a:p>
            <a:r>
              <a:rPr lang="tr-TR" sz="2000" smtClean="0">
                <a:latin typeface="Arial" panose="020B0604020202020204" pitchFamily="34" charset="0"/>
                <a:cs typeface="Arial" panose="020B0604020202020204" pitchFamily="34" charset="0"/>
              </a:rPr>
              <a:t>Umut KİBAR</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a:solidFill>
                  <a:srgbClr val="000029"/>
                </a:solidFill>
                <a:latin typeface="Arial" panose="020B0604020202020204" pitchFamily="34" charset="0"/>
                <a:cs typeface="Arial" panose="020B0604020202020204" pitchFamily="34" charset="0"/>
              </a:rPr>
              <a:t>Tel: 0312 409 14 00 </a:t>
            </a:r>
            <a:r>
              <a:rPr lang="tr-TR" sz="2000">
                <a:solidFill>
                  <a:srgbClr val="000029"/>
                </a:solidFill>
                <a:latin typeface="Arial" panose="020B0604020202020204" pitchFamily="34" charset="0"/>
                <a:cs typeface="Arial" panose="020B0604020202020204" pitchFamily="34" charset="0"/>
              </a:rPr>
              <a:t>/ </a:t>
            </a:r>
            <a:r>
              <a:rPr lang="tr-TR" sz="2000" smtClean="0">
                <a:solidFill>
                  <a:srgbClr val="000029"/>
                </a:solidFill>
                <a:latin typeface="Arial" panose="020B0604020202020204" pitchFamily="34" charset="0"/>
                <a:cs typeface="Arial" panose="020B0604020202020204" pitchFamily="34" charset="0"/>
              </a:rPr>
              <a:t>5569</a:t>
            </a:r>
            <a:endParaRPr lang="en-US" dirty="0">
              <a:latin typeface="Arial" panose="020B0604020202020204" pitchFamily="34" charset="0"/>
              <a:cs typeface="Arial" panose="020B0604020202020204" pitchFamily="34" charset="0"/>
            </a:endParaRPr>
          </a:p>
        </p:txBody>
      </p:sp>
      <p:sp>
        <p:nvSpPr>
          <p:cNvPr id="12290" name="Slide Number Placeholder 4"/>
          <p:cNvSpPr>
            <a:spLocks noGrp="1"/>
          </p:cNvSpPr>
          <p:nvPr>
            <p:ph type="sldNum" sz="quarter" idx="1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898989"/>
                </a:solidFill>
                <a:latin typeface="Avenir Light" charset="0"/>
                <a:cs typeface="Avenir Light" charset="0"/>
              </a:rPr>
              <a:t>Sayfa</a:t>
            </a:r>
            <a:r>
              <a:rPr lang="en-US" sz="900" dirty="0" smtClean="0">
                <a:solidFill>
                  <a:srgbClr val="898989"/>
                </a:solidFill>
                <a:latin typeface="Avenir Light" charset="0"/>
                <a:cs typeface="Avenir Light" charset="0"/>
              </a:rPr>
              <a:t> </a:t>
            </a:r>
            <a:fld id="{3EDC9EDA-7AD4-D74B-BB2B-04F17E828BEA}" type="slidenum">
              <a:rPr lang="en-US" sz="900">
                <a:solidFill>
                  <a:srgbClr val="898989"/>
                </a:solidFill>
                <a:latin typeface="Avenir Light" charset="0"/>
                <a:cs typeface="Avenir Light" charset="0"/>
              </a:rPr>
              <a:pPr/>
              <a:t>18</a:t>
            </a:fld>
            <a:endParaRPr lang="en-US" sz="900" dirty="0">
              <a:solidFill>
                <a:srgbClr val="898989"/>
              </a:solidFill>
              <a:latin typeface="Avenir Light" charset="0"/>
              <a:cs typeface="Avenir Light" charset="0"/>
            </a:endParaRPr>
          </a:p>
        </p:txBody>
      </p:sp>
      <p:sp>
        <p:nvSpPr>
          <p:cNvPr id="6" name="Footer Placeholder 5"/>
          <p:cNvSpPr>
            <a:spLocks noGrp="1"/>
          </p:cNvSpPr>
          <p:nvPr>
            <p:ph type="ftr" sz="quarter" idx="15"/>
          </p:nvPr>
        </p:nvSpPr>
        <p:spPr/>
        <p:txBody>
          <a:bodyPr/>
          <a:lstStyle/>
          <a:p>
            <a:pPr>
              <a:defRPr/>
            </a:pPr>
            <a:r>
              <a:rPr lang="en-US" dirty="0" err="1" smtClean="0"/>
              <a:t>www.tkdk.gov.tr</a:t>
            </a:r>
            <a:endParaRPr lang="en-US" dirty="0"/>
          </a:p>
        </p:txBody>
      </p:sp>
    </p:spTree>
    <p:extLst>
      <p:ext uri="{BB962C8B-B14F-4D97-AF65-F5344CB8AC3E}">
        <p14:creationId xmlns:p14="http://schemas.microsoft.com/office/powerpoint/2010/main" val="24350359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prizma-01.png"/>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t="7770" b="7770"/>
          <a:stretch>
            <a:fillRect/>
          </a:stretch>
        </p:blipFill>
        <p:spPr/>
      </p:pic>
      <p:sp>
        <p:nvSpPr>
          <p:cNvPr id="12289" name="Title 2"/>
          <p:cNvSpPr>
            <a:spLocks noGrp="1"/>
          </p:cNvSpPr>
          <p:nvPr>
            <p:ph type="ctrTitle"/>
          </p:nvPr>
        </p:nvSpPr>
        <p:spPr>
          <a:xfrm>
            <a:off x="785813" y="3427413"/>
            <a:ext cx="7773987" cy="628650"/>
          </a:xfrm>
        </p:spPr>
        <p:txBody>
          <a:bodyPr/>
          <a:lstStyle/>
          <a:p>
            <a:r>
              <a:rPr lang="tr-TR" smtClean="0">
                <a:latin typeface="Arial" panose="020B0604020202020204" pitchFamily="34" charset="0"/>
                <a:cs typeface="Arial" panose="020B0604020202020204" pitchFamily="34" charset="0"/>
              </a:rPr>
              <a:t>Teklif Alma Kuralları</a:t>
            </a:r>
            <a:endParaRPr lang="en-US" dirty="0">
              <a:latin typeface="Arial" panose="020B0604020202020204" pitchFamily="34" charset="0"/>
              <a:cs typeface="Arial" panose="020B0604020202020204" pitchFamily="34" charset="0"/>
            </a:endParaRPr>
          </a:p>
        </p:txBody>
      </p:sp>
      <p:sp>
        <p:nvSpPr>
          <p:cNvPr id="12290" name="Slide Number Placeholder 4"/>
          <p:cNvSpPr>
            <a:spLocks noGrp="1"/>
          </p:cNvSpPr>
          <p:nvPr>
            <p:ph type="sldNum" sz="quarter" idx="1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898989"/>
                </a:solidFill>
                <a:latin typeface="Avenir Light" charset="0"/>
                <a:cs typeface="Avenir Light" charset="0"/>
              </a:rPr>
              <a:t>Sayfa</a:t>
            </a:r>
            <a:r>
              <a:rPr lang="en-US" sz="900" dirty="0" smtClean="0">
                <a:solidFill>
                  <a:srgbClr val="898989"/>
                </a:solidFill>
                <a:latin typeface="Avenir Light" charset="0"/>
                <a:cs typeface="Avenir Light" charset="0"/>
              </a:rPr>
              <a:t> </a:t>
            </a:r>
            <a:fld id="{3EDC9EDA-7AD4-D74B-BB2B-04F17E828BEA}" type="slidenum">
              <a:rPr lang="en-US" sz="900">
                <a:solidFill>
                  <a:srgbClr val="898989"/>
                </a:solidFill>
                <a:latin typeface="Avenir Light" charset="0"/>
                <a:cs typeface="Avenir Light" charset="0"/>
              </a:rPr>
              <a:pPr/>
              <a:t>2</a:t>
            </a:fld>
            <a:endParaRPr lang="en-US" sz="900" dirty="0">
              <a:solidFill>
                <a:srgbClr val="898989"/>
              </a:solidFill>
              <a:latin typeface="Avenir Light" charset="0"/>
              <a:cs typeface="Avenir Light" charset="0"/>
            </a:endParaRPr>
          </a:p>
        </p:txBody>
      </p:sp>
      <p:sp>
        <p:nvSpPr>
          <p:cNvPr id="6" name="Footer Placeholder 5"/>
          <p:cNvSpPr>
            <a:spLocks noGrp="1"/>
          </p:cNvSpPr>
          <p:nvPr>
            <p:ph type="ftr" sz="quarter" idx="15"/>
          </p:nvPr>
        </p:nvSpPr>
        <p:spPr/>
        <p:txBody>
          <a:bodyPr/>
          <a:lstStyle/>
          <a:p>
            <a:pPr>
              <a:defRPr/>
            </a:pPr>
            <a:r>
              <a:rPr lang="en-US" dirty="0" err="1" smtClean="0"/>
              <a:t>www.tkdk.gov.tr</a:t>
            </a:r>
            <a:endParaRPr lang="en-US" dirty="0"/>
          </a:p>
        </p:txBody>
      </p:sp>
    </p:spTree>
    <p:extLst>
      <p:ext uri="{BB962C8B-B14F-4D97-AF65-F5344CB8AC3E}">
        <p14:creationId xmlns:p14="http://schemas.microsoft.com/office/powerpoint/2010/main" val="3904996223"/>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3</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6" name="10 Dikdörtgen"/>
          <p:cNvSpPr>
            <a:spLocks noChangeArrowheads="1"/>
          </p:cNvSpPr>
          <p:nvPr/>
        </p:nvSpPr>
        <p:spPr bwMode="auto">
          <a:xfrm>
            <a:off x="1488901" y="191782"/>
            <a:ext cx="65151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200" smtClean="0"/>
              <a:t>Teklif alma kuralları, Kurum tarafından belirlenen </a:t>
            </a:r>
          </a:p>
          <a:p>
            <a:pPr algn="ctr" eaLnBrk="1" hangingPunct="1">
              <a:spcBef>
                <a:spcPct val="0"/>
              </a:spcBef>
              <a:buFontTx/>
              <a:buNone/>
            </a:pPr>
            <a:r>
              <a:rPr lang="tr-TR" altLang="tr-TR" sz="2400" b="1" smtClean="0">
                <a:solidFill>
                  <a:srgbClr val="A50021"/>
                </a:solidFill>
              </a:rPr>
              <a:t>UYGUN HARCAMALAR </a:t>
            </a:r>
            <a:r>
              <a:rPr lang="tr-TR" altLang="tr-TR" sz="2200" smtClean="0"/>
              <a:t>için geçerli olacaktır.</a:t>
            </a:r>
            <a:endParaRPr lang="tr-TR" altLang="tr-TR" sz="2200"/>
          </a:p>
        </p:txBody>
      </p:sp>
      <p:sp>
        <p:nvSpPr>
          <p:cNvPr id="7" name="Rectangle 27"/>
          <p:cNvSpPr>
            <a:spLocks noChangeArrowheads="1"/>
          </p:cNvSpPr>
          <p:nvPr/>
        </p:nvSpPr>
        <p:spPr bwMode="auto">
          <a:xfrm>
            <a:off x="103013" y="1083653"/>
            <a:ext cx="4643438" cy="268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300"/>
              <a:t>Başvuru sahibi</a:t>
            </a:r>
            <a:r>
              <a:rPr lang="tr-TR" altLang="tr-TR" sz="2300" b="1"/>
              <a:t> </a:t>
            </a:r>
          </a:p>
          <a:p>
            <a:pPr algn="ctr" eaLnBrk="1" hangingPunct="1">
              <a:spcBef>
                <a:spcPct val="0"/>
              </a:spcBef>
              <a:buFontTx/>
              <a:buNone/>
            </a:pPr>
            <a:r>
              <a:rPr lang="tr-TR" altLang="tr-TR" sz="2300" b="1">
                <a:solidFill>
                  <a:srgbClr val="0E479A"/>
                </a:solidFill>
              </a:rPr>
              <a:t>UYGUN HARCAMALAR LİSTESİNDEKİ</a:t>
            </a:r>
            <a:r>
              <a:rPr lang="tr-TR" altLang="tr-TR" sz="2400" b="1"/>
              <a:t>  </a:t>
            </a:r>
          </a:p>
          <a:p>
            <a:pPr algn="ctr" eaLnBrk="1" hangingPunct="1">
              <a:spcBef>
                <a:spcPct val="0"/>
              </a:spcBef>
              <a:buFontTx/>
              <a:buNone/>
            </a:pPr>
            <a:r>
              <a:rPr lang="tr-TR" altLang="tr-TR" sz="2400"/>
              <a:t>harcama kalemlerini dikkate alarak</a:t>
            </a:r>
            <a:r>
              <a:rPr lang="tr-TR" altLang="tr-TR" sz="2400" b="1"/>
              <a:t>  </a:t>
            </a:r>
          </a:p>
          <a:p>
            <a:pPr algn="ctr" eaLnBrk="1" hangingPunct="1">
              <a:spcBef>
                <a:spcPct val="0"/>
              </a:spcBef>
              <a:buFontTx/>
              <a:buNone/>
            </a:pPr>
            <a:r>
              <a:rPr lang="tr-TR" altLang="tr-TR" sz="2800" b="1">
                <a:solidFill>
                  <a:srgbClr val="A50021"/>
                </a:solidFill>
              </a:rPr>
              <a:t>4 HARCAMA ALANINDA</a:t>
            </a:r>
            <a:r>
              <a:rPr lang="tr-TR" altLang="tr-TR" sz="2800" b="1"/>
              <a:t>  </a:t>
            </a:r>
          </a:p>
          <a:p>
            <a:pPr algn="ctr" eaLnBrk="1" hangingPunct="1">
              <a:spcBef>
                <a:spcPct val="0"/>
              </a:spcBef>
              <a:buFontTx/>
              <a:buNone/>
            </a:pPr>
            <a:r>
              <a:rPr lang="tr-TR" altLang="tr-TR" sz="2400"/>
              <a:t>teklif alımı gerçekleştirecektir</a:t>
            </a:r>
          </a:p>
        </p:txBody>
      </p:sp>
      <p:sp>
        <p:nvSpPr>
          <p:cNvPr id="8" name="Rectangle 25"/>
          <p:cNvSpPr>
            <a:spLocks noChangeArrowheads="1"/>
          </p:cNvSpPr>
          <p:nvPr/>
        </p:nvSpPr>
        <p:spPr bwMode="auto">
          <a:xfrm>
            <a:off x="4972225" y="1392947"/>
            <a:ext cx="3998912"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65113" indent="-265113" eaLnBrk="0" hangingPunct="0">
              <a:spcBef>
                <a:spcPct val="20000"/>
              </a:spcBef>
              <a:buFont typeface="Arial" panose="020B0604020202020204" pitchFamily="34" charset="0"/>
              <a:buChar char="•"/>
              <a:tabLst>
                <a:tab pos="177800"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177800"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177800"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177800"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177800"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77800"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77800"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77800"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77800" algn="l"/>
              </a:tabLst>
              <a:defRPr sz="2000">
                <a:solidFill>
                  <a:schemeClr val="tx1"/>
                </a:solidFill>
                <a:latin typeface="Calibri" panose="020F0502020204030204" pitchFamily="34" charset="0"/>
              </a:defRPr>
            </a:lvl9pPr>
          </a:lstStyle>
          <a:p>
            <a:pPr algn="just" eaLnBrk="1" hangingPunct="1">
              <a:spcBef>
                <a:spcPct val="0"/>
              </a:spcBef>
              <a:buClr>
                <a:srgbClr val="C00000"/>
              </a:buClr>
              <a:buSzPct val="150000"/>
            </a:pPr>
            <a:r>
              <a:rPr lang="tr-TR" altLang="tr-TR" sz="2400" b="1" smtClean="0">
                <a:solidFill>
                  <a:srgbClr val="A50021"/>
                </a:solidFill>
              </a:rPr>
              <a:t>MAKİNE-EKİPMAN</a:t>
            </a:r>
            <a:endParaRPr lang="tr-TR" altLang="tr-TR" sz="600" i="1"/>
          </a:p>
          <a:p>
            <a:pPr algn="just" eaLnBrk="1" hangingPunct="1">
              <a:spcBef>
                <a:spcPct val="0"/>
              </a:spcBef>
              <a:buClr>
                <a:srgbClr val="C00000"/>
              </a:buClr>
              <a:buSzPct val="150000"/>
            </a:pPr>
            <a:r>
              <a:rPr lang="tr-TR" altLang="tr-TR" sz="2400" b="1">
                <a:solidFill>
                  <a:srgbClr val="A50021"/>
                </a:solidFill>
              </a:rPr>
              <a:t>YAPIM İŞLERİ</a:t>
            </a:r>
            <a:endParaRPr lang="tr-TR" altLang="tr-TR" sz="600" b="1">
              <a:solidFill>
                <a:srgbClr val="A50021"/>
              </a:solidFill>
            </a:endParaRPr>
          </a:p>
          <a:p>
            <a:pPr algn="just" eaLnBrk="1" hangingPunct="1">
              <a:spcBef>
                <a:spcPct val="0"/>
              </a:spcBef>
              <a:buClr>
                <a:srgbClr val="C00000"/>
              </a:buClr>
              <a:buSzPct val="150000"/>
            </a:pPr>
            <a:r>
              <a:rPr lang="tr-TR" altLang="tr-TR" sz="2400" b="1">
                <a:solidFill>
                  <a:srgbClr val="A50021"/>
                </a:solidFill>
              </a:rPr>
              <a:t>HİZMET ALIMI</a:t>
            </a:r>
            <a:endParaRPr lang="tr-TR" altLang="tr-TR" sz="600" b="1">
              <a:solidFill>
                <a:srgbClr val="A50021"/>
              </a:solidFill>
            </a:endParaRPr>
          </a:p>
          <a:p>
            <a:pPr algn="just" eaLnBrk="1" hangingPunct="1">
              <a:spcBef>
                <a:spcPct val="0"/>
              </a:spcBef>
              <a:buClr>
                <a:srgbClr val="C00000"/>
              </a:buClr>
              <a:buSzPct val="150000"/>
            </a:pPr>
            <a:r>
              <a:rPr lang="tr-TR" altLang="tr-TR" sz="2400" b="1">
                <a:solidFill>
                  <a:srgbClr val="A50021"/>
                </a:solidFill>
              </a:rPr>
              <a:t>GÖRÜNÜRLÜK</a:t>
            </a:r>
          </a:p>
          <a:p>
            <a:pPr algn="just" eaLnBrk="1" hangingPunct="1">
              <a:spcBef>
                <a:spcPct val="0"/>
              </a:spcBef>
              <a:buClr>
                <a:srgbClr val="C00000"/>
              </a:buClr>
              <a:buSzPct val="150000"/>
            </a:pPr>
            <a:endParaRPr lang="tr-TR" altLang="tr-TR" sz="1400" b="1">
              <a:solidFill>
                <a:srgbClr val="A50021"/>
              </a:solidFill>
            </a:endParaRPr>
          </a:p>
        </p:txBody>
      </p:sp>
      <p:sp>
        <p:nvSpPr>
          <p:cNvPr id="9" name="Rectangle 27"/>
          <p:cNvSpPr>
            <a:spLocks noChangeArrowheads="1"/>
          </p:cNvSpPr>
          <p:nvPr/>
        </p:nvSpPr>
        <p:spPr bwMode="auto">
          <a:xfrm>
            <a:off x="286544" y="3115421"/>
            <a:ext cx="8501062" cy="183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Clr>
                <a:srgbClr val="C00000"/>
              </a:buClr>
              <a:buSzPct val="130000"/>
            </a:pPr>
            <a:r>
              <a:rPr lang="tr-TR" altLang="tr-TR" sz="1800"/>
              <a:t>Genel uygulama olarak, başvuru sahibi 4 harcama alanının her birinde </a:t>
            </a:r>
            <a:r>
              <a:rPr lang="tr-TR" altLang="tr-TR" sz="1800" b="1">
                <a:solidFill>
                  <a:srgbClr val="C00000"/>
                </a:solidFill>
              </a:rPr>
              <a:t>tek teklife çıkacak</a:t>
            </a:r>
            <a:r>
              <a:rPr lang="tr-TR" altLang="tr-TR" sz="1800"/>
              <a:t> teklifleri kendi içerisinde bölmeyecektir. </a:t>
            </a:r>
          </a:p>
          <a:p>
            <a:pPr algn="just" eaLnBrk="1" hangingPunct="1">
              <a:spcBef>
                <a:spcPct val="0"/>
              </a:spcBef>
              <a:buClr>
                <a:srgbClr val="C00000"/>
              </a:buClr>
              <a:buSzPct val="130000"/>
            </a:pPr>
            <a:endParaRPr lang="tr-TR" altLang="tr-TR" sz="500"/>
          </a:p>
          <a:p>
            <a:pPr algn="just" eaLnBrk="1" hangingPunct="1">
              <a:spcBef>
                <a:spcPct val="0"/>
              </a:spcBef>
              <a:buClr>
                <a:srgbClr val="C00000"/>
              </a:buClr>
              <a:buSzPct val="130000"/>
            </a:pPr>
            <a:r>
              <a:rPr lang="tr-TR" altLang="tr-TR" sz="1800"/>
              <a:t> Ancak aynı harcama alanı içerisinde farklı özellikteki alım kalemleri söz konusu olduğunda ve bunların bir defada satın alınması mümkün olmadığı durumlarda başvuru sahibi, ilgili harcama alanında benzer kalemleri bir araya getirmek suretiyle </a:t>
            </a:r>
            <a:r>
              <a:rPr lang="tr-TR" altLang="tr-TR" sz="1800" b="1">
                <a:solidFill>
                  <a:srgbClr val="C00000"/>
                </a:solidFill>
              </a:rPr>
              <a:t>birden fazla defada</a:t>
            </a:r>
            <a:r>
              <a:rPr lang="tr-TR" altLang="tr-TR" sz="1800"/>
              <a:t> alım yapabilir.  </a:t>
            </a:r>
          </a:p>
        </p:txBody>
      </p:sp>
    </p:spTree>
    <p:extLst>
      <p:ext uri="{BB962C8B-B14F-4D97-AF65-F5344CB8AC3E}">
        <p14:creationId xmlns:p14="http://schemas.microsoft.com/office/powerpoint/2010/main" val="126436366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4</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10" name="Rectangle 10"/>
          <p:cNvSpPr>
            <a:spLocks noChangeArrowheads="1"/>
          </p:cNvSpPr>
          <p:nvPr/>
        </p:nvSpPr>
        <p:spPr bwMode="auto">
          <a:xfrm>
            <a:off x="558800" y="385762"/>
            <a:ext cx="83534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2600" b="1"/>
              <a:t>Teklifleri hazırlama ve gönderilmesi aşamasında</a:t>
            </a:r>
          </a:p>
          <a:p>
            <a:pPr algn="ctr">
              <a:spcBef>
                <a:spcPct val="0"/>
              </a:spcBef>
              <a:buFontTx/>
              <a:buNone/>
            </a:pPr>
            <a:r>
              <a:rPr lang="tr-TR" altLang="tr-TR" sz="2600" b="1">
                <a:solidFill>
                  <a:srgbClr val="0E479A"/>
                </a:solidFill>
              </a:rPr>
              <a:t>Başvuru Sahibi Tarafından yapılacak işler;</a:t>
            </a:r>
          </a:p>
        </p:txBody>
      </p:sp>
      <p:sp>
        <p:nvSpPr>
          <p:cNvPr id="11" name="Text Box 11"/>
          <p:cNvSpPr txBox="1">
            <a:spLocks noChangeArrowheads="1"/>
          </p:cNvSpPr>
          <p:nvPr/>
        </p:nvSpPr>
        <p:spPr bwMode="auto">
          <a:xfrm>
            <a:off x="846930" y="1350963"/>
            <a:ext cx="77771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
                <a:srgbClr val="A50021"/>
              </a:buClr>
              <a:buFontTx/>
              <a:buAutoNum type="arabicPeriod"/>
            </a:pPr>
            <a:r>
              <a:rPr lang="tr-TR" altLang="tr-TR" sz="2400"/>
              <a:t>Uygun harcama alanlarının detaylandırılması</a:t>
            </a:r>
          </a:p>
          <a:p>
            <a:pPr eaLnBrk="1" hangingPunct="1">
              <a:spcBef>
                <a:spcPct val="0"/>
              </a:spcBef>
              <a:buClr>
                <a:srgbClr val="A50021"/>
              </a:buClr>
              <a:buFontTx/>
              <a:buAutoNum type="arabicPeriod"/>
            </a:pPr>
            <a:endParaRPr lang="tr-TR" altLang="tr-TR" sz="1200"/>
          </a:p>
          <a:p>
            <a:pPr eaLnBrk="1" hangingPunct="1">
              <a:spcBef>
                <a:spcPct val="0"/>
              </a:spcBef>
              <a:buClr>
                <a:srgbClr val="A50021"/>
              </a:buClr>
              <a:buFontTx/>
              <a:buAutoNum type="arabicPeriod"/>
            </a:pPr>
            <a:r>
              <a:rPr lang="tr-TR" altLang="tr-TR" sz="2400"/>
              <a:t>Piyasa araştırmasının yapılması ve 3 teklif veya tek teklif kararının verilmesi</a:t>
            </a:r>
          </a:p>
          <a:p>
            <a:pPr eaLnBrk="1" hangingPunct="1">
              <a:spcBef>
                <a:spcPct val="0"/>
              </a:spcBef>
              <a:buClr>
                <a:srgbClr val="A50021"/>
              </a:buClr>
              <a:buFontTx/>
              <a:buAutoNum type="arabicPeriod"/>
            </a:pPr>
            <a:endParaRPr lang="tr-TR" altLang="tr-TR" sz="1200"/>
          </a:p>
          <a:p>
            <a:pPr eaLnBrk="1" hangingPunct="1">
              <a:spcBef>
                <a:spcPct val="0"/>
              </a:spcBef>
              <a:buClr>
                <a:srgbClr val="A50021"/>
              </a:buClr>
              <a:buFontTx/>
              <a:buAutoNum type="arabicPeriod"/>
            </a:pPr>
            <a:r>
              <a:rPr lang="tr-TR" altLang="tr-TR" sz="2400"/>
              <a:t>Teknik Şartnamenin hazırlanması</a:t>
            </a:r>
          </a:p>
          <a:p>
            <a:pPr eaLnBrk="1" hangingPunct="1">
              <a:spcBef>
                <a:spcPct val="0"/>
              </a:spcBef>
              <a:buClr>
                <a:srgbClr val="A50021"/>
              </a:buClr>
              <a:buFontTx/>
              <a:buAutoNum type="arabicPeriod"/>
            </a:pPr>
            <a:endParaRPr lang="tr-TR" altLang="tr-TR" sz="1200"/>
          </a:p>
          <a:p>
            <a:pPr eaLnBrk="1" hangingPunct="1">
              <a:spcBef>
                <a:spcPct val="0"/>
              </a:spcBef>
              <a:buClr>
                <a:srgbClr val="A50021"/>
              </a:buClr>
              <a:buFontTx/>
              <a:buAutoNum type="arabicPeriod"/>
            </a:pPr>
            <a:r>
              <a:rPr lang="tr-TR" altLang="tr-TR" sz="2400"/>
              <a:t>Teklif geçerlilik süresinin belirlenmesi</a:t>
            </a:r>
          </a:p>
          <a:p>
            <a:pPr eaLnBrk="1" hangingPunct="1">
              <a:spcBef>
                <a:spcPct val="0"/>
              </a:spcBef>
              <a:buClr>
                <a:srgbClr val="A50021"/>
              </a:buClr>
              <a:buFontTx/>
              <a:buAutoNum type="arabicPeriod"/>
            </a:pPr>
            <a:endParaRPr lang="tr-TR" altLang="tr-TR" sz="1200"/>
          </a:p>
          <a:p>
            <a:pPr eaLnBrk="1" hangingPunct="1">
              <a:spcBef>
                <a:spcPct val="0"/>
              </a:spcBef>
              <a:buClr>
                <a:srgbClr val="A50021"/>
              </a:buClr>
              <a:buFontTx/>
              <a:buAutoNum type="arabicPeriod"/>
            </a:pPr>
            <a:r>
              <a:rPr lang="tr-TR" altLang="tr-TR" sz="2400"/>
              <a:t>Teklif Davet Mektubunun hazırlanması ve potansiyel tedarikçilere gönderilmesi</a:t>
            </a:r>
          </a:p>
        </p:txBody>
      </p:sp>
    </p:spTree>
    <p:extLst>
      <p:ext uri="{BB962C8B-B14F-4D97-AF65-F5344CB8AC3E}">
        <p14:creationId xmlns:p14="http://schemas.microsoft.com/office/powerpoint/2010/main" val="3836373807"/>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5</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13"/>
          <p:cNvSpPr>
            <a:spLocks noChangeArrowheads="1"/>
          </p:cNvSpPr>
          <p:nvPr/>
        </p:nvSpPr>
        <p:spPr bwMode="auto">
          <a:xfrm>
            <a:off x="772319" y="428625"/>
            <a:ext cx="75295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a:solidFill>
                  <a:srgbClr val="0E479A"/>
                </a:solidFill>
              </a:rPr>
              <a:t>BAŞVURU SAHİBİ TEKLİF DAVET MEKTUBUNU GÖNDERMEDEN ÖNCE;</a:t>
            </a:r>
          </a:p>
        </p:txBody>
      </p:sp>
      <p:sp>
        <p:nvSpPr>
          <p:cNvPr id="6" name="Rectangle 12"/>
          <p:cNvSpPr>
            <a:spLocks noChangeArrowheads="1"/>
          </p:cNvSpPr>
          <p:nvPr/>
        </p:nvSpPr>
        <p:spPr bwMode="auto">
          <a:xfrm>
            <a:off x="345184" y="977421"/>
            <a:ext cx="85693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66700" indent="-2667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Clr>
                <a:srgbClr val="A50021"/>
              </a:buClr>
              <a:buSzPct val="135000"/>
            </a:pPr>
            <a:r>
              <a:rPr lang="tr-TR" altLang="tr-TR" sz="2000"/>
              <a:t>Proje kapsamında planladığı satın alımlar için bir </a:t>
            </a:r>
            <a:r>
              <a:rPr lang="tr-TR" altLang="tr-TR" sz="2000" b="1">
                <a:solidFill>
                  <a:srgbClr val="A50021"/>
                </a:solidFill>
              </a:rPr>
              <a:t>piyasa araştırması yapacak.</a:t>
            </a:r>
            <a:r>
              <a:rPr lang="tr-TR" altLang="tr-TR" sz="2000"/>
              <a:t> </a:t>
            </a:r>
          </a:p>
          <a:p>
            <a:pPr algn="just">
              <a:spcBef>
                <a:spcPct val="0"/>
              </a:spcBef>
              <a:buClr>
                <a:srgbClr val="A50021"/>
              </a:buClr>
              <a:buSzPct val="135000"/>
            </a:pPr>
            <a:r>
              <a:rPr lang="tr-TR" altLang="tr-TR" sz="2000"/>
              <a:t>Araştırma neticesinde </a:t>
            </a:r>
            <a:r>
              <a:rPr lang="tr-TR" altLang="tr-TR" sz="2000" b="1">
                <a:solidFill>
                  <a:srgbClr val="A50021"/>
                </a:solidFill>
              </a:rPr>
              <a:t>ortalama fiyatları </a:t>
            </a:r>
            <a:r>
              <a:rPr lang="tr-TR" altLang="tr-TR" sz="2000"/>
              <a:t>belirleyecek. </a:t>
            </a:r>
          </a:p>
          <a:p>
            <a:pPr algn="just">
              <a:spcBef>
                <a:spcPct val="0"/>
              </a:spcBef>
              <a:buClr>
                <a:srgbClr val="A50021"/>
              </a:buClr>
              <a:buSzPct val="135000"/>
            </a:pPr>
            <a:r>
              <a:rPr lang="tr-TR" altLang="tr-TR" sz="2000"/>
              <a:t>Belirlediği fiyatlar üzerinden Merkez Bankası verilerini kullanarak </a:t>
            </a:r>
            <a:r>
              <a:rPr lang="tr-TR" altLang="tr-TR" sz="2000" b="1">
                <a:solidFill>
                  <a:srgbClr val="A50021"/>
                </a:solidFill>
              </a:rPr>
              <a:t>kur değişim oranını </a:t>
            </a:r>
            <a:r>
              <a:rPr lang="tr-TR" altLang="tr-TR" sz="2000"/>
              <a:t>belirleyecek.</a:t>
            </a:r>
          </a:p>
          <a:p>
            <a:pPr algn="just">
              <a:spcBef>
                <a:spcPct val="0"/>
              </a:spcBef>
              <a:buClr>
                <a:srgbClr val="A50021"/>
              </a:buClr>
              <a:buSzPct val="135000"/>
            </a:pPr>
            <a:r>
              <a:rPr lang="tr-TR" altLang="tr-TR" sz="2000"/>
              <a:t>Buna göre alım değerinin, </a:t>
            </a:r>
            <a:r>
              <a:rPr lang="tr-TR" altLang="tr-TR" sz="2000" b="1">
                <a:solidFill>
                  <a:srgbClr val="A50021"/>
                </a:solidFill>
              </a:rPr>
              <a:t>10.000 AVRO’nun üzerinde mi, yoksa altında mı </a:t>
            </a:r>
            <a:r>
              <a:rPr lang="tr-TR" altLang="tr-TR" sz="2000"/>
              <a:t>olduğuna karar verecektir.  </a:t>
            </a:r>
          </a:p>
        </p:txBody>
      </p:sp>
      <p:sp>
        <p:nvSpPr>
          <p:cNvPr id="7" name="Rectangle 15"/>
          <p:cNvSpPr>
            <a:spLocks noChangeArrowheads="1"/>
          </p:cNvSpPr>
          <p:nvPr/>
        </p:nvSpPr>
        <p:spPr bwMode="auto">
          <a:xfrm>
            <a:off x="250825" y="2936554"/>
            <a:ext cx="8893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000" b="1">
                <a:solidFill>
                  <a:srgbClr val="C00000"/>
                </a:solidFill>
              </a:rPr>
              <a:t>Kur değişim tarihi teklif davet mektubunu tedarikçilere gönderilme tarihi olmalıdır.</a:t>
            </a:r>
          </a:p>
        </p:txBody>
      </p:sp>
      <p:sp>
        <p:nvSpPr>
          <p:cNvPr id="8" name="Rectangle 16"/>
          <p:cNvSpPr>
            <a:spLocks noChangeArrowheads="1"/>
          </p:cNvSpPr>
          <p:nvPr/>
        </p:nvSpPr>
        <p:spPr bwMode="auto">
          <a:xfrm>
            <a:off x="1790700" y="3464555"/>
            <a:ext cx="5111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a:solidFill>
                  <a:srgbClr val="0E479A"/>
                </a:solidFill>
              </a:rPr>
              <a:t>KUR DEĞİŞİMİ SONUCUNDA BAŞVURU SAHİBİ;</a:t>
            </a:r>
          </a:p>
        </p:txBody>
      </p:sp>
      <p:sp>
        <p:nvSpPr>
          <p:cNvPr id="9" name="Rectangle 14"/>
          <p:cNvSpPr>
            <a:spLocks noChangeArrowheads="1"/>
          </p:cNvSpPr>
          <p:nvPr/>
        </p:nvSpPr>
        <p:spPr bwMode="auto">
          <a:xfrm>
            <a:off x="634109" y="3757449"/>
            <a:ext cx="82804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66700" indent="-2667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Clr>
                <a:srgbClr val="A50021"/>
              </a:buClr>
              <a:buSzPct val="130000"/>
            </a:pPr>
            <a:r>
              <a:rPr lang="tr-TR" altLang="tr-TR" sz="2000"/>
              <a:t>10.000 Avro üzerindeki satın alımlar için </a:t>
            </a:r>
            <a:r>
              <a:rPr lang="tr-TR" altLang="tr-TR" sz="2000" b="1">
                <a:solidFill>
                  <a:srgbClr val="A50021"/>
                </a:solidFill>
              </a:rPr>
              <a:t>EN AZ 3 FARKLI POTANSİYEL TEDARİKÇİDEN, 3 GEÇERLİ TEKLİF </a:t>
            </a:r>
            <a:r>
              <a:rPr lang="tr-TR" altLang="tr-TR" sz="2000">
                <a:solidFill>
                  <a:srgbClr val="A50021"/>
                </a:solidFill>
              </a:rPr>
              <a:t>*</a:t>
            </a:r>
            <a:endParaRPr lang="tr-TR" altLang="tr-TR" sz="2000">
              <a:solidFill>
                <a:srgbClr val="A50021"/>
              </a:solidFill>
            </a:endParaRPr>
          </a:p>
          <a:p>
            <a:pPr algn="just" eaLnBrk="1" hangingPunct="1">
              <a:spcBef>
                <a:spcPct val="0"/>
              </a:spcBef>
              <a:buClr>
                <a:srgbClr val="A50021"/>
              </a:buClr>
              <a:buSzPct val="130000"/>
            </a:pPr>
            <a:r>
              <a:rPr lang="tr-TR" altLang="tr-TR" sz="2000"/>
              <a:t>10.000 Avro  ve altındaki satın alımlar için </a:t>
            </a:r>
            <a:r>
              <a:rPr lang="tr-TR" altLang="tr-TR" sz="2000" b="1">
                <a:solidFill>
                  <a:srgbClr val="A50021"/>
                </a:solidFill>
              </a:rPr>
              <a:t>EN AZ 1 GEÇERLİ TEKLİF </a:t>
            </a:r>
            <a:endParaRPr lang="tr-TR" altLang="tr-TR" sz="2000">
              <a:solidFill>
                <a:srgbClr val="A50021"/>
              </a:solidFill>
            </a:endParaRPr>
          </a:p>
        </p:txBody>
      </p:sp>
      <p:sp>
        <p:nvSpPr>
          <p:cNvPr id="10" name="Rectangle 17"/>
          <p:cNvSpPr>
            <a:spLocks noChangeArrowheads="1"/>
          </p:cNvSpPr>
          <p:nvPr/>
        </p:nvSpPr>
        <p:spPr bwMode="auto">
          <a:xfrm>
            <a:off x="6591300" y="4619372"/>
            <a:ext cx="2549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b="1">
                <a:solidFill>
                  <a:srgbClr val="0E479A"/>
                </a:solidFill>
              </a:rPr>
              <a:t>ALMAK ZORUNDADIR</a:t>
            </a:r>
            <a:r>
              <a:rPr lang="tr-TR" altLang="tr-TR" sz="1800">
                <a:solidFill>
                  <a:srgbClr val="0E479A"/>
                </a:solidFill>
              </a:rPr>
              <a:t>.</a:t>
            </a:r>
          </a:p>
        </p:txBody>
      </p:sp>
    </p:spTree>
    <p:extLst>
      <p:ext uri="{BB962C8B-B14F-4D97-AF65-F5344CB8AC3E}">
        <p14:creationId xmlns:p14="http://schemas.microsoft.com/office/powerpoint/2010/main" val="2305013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6</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17"/>
          <p:cNvSpPr>
            <a:spLocks noChangeArrowheads="1"/>
          </p:cNvSpPr>
          <p:nvPr/>
        </p:nvSpPr>
        <p:spPr bwMode="auto">
          <a:xfrm>
            <a:off x="162838" y="77766"/>
            <a:ext cx="5435600" cy="4340225"/>
          </a:xfrm>
          <a:prstGeom prst="rect">
            <a:avLst/>
          </a:prstGeom>
          <a:noFill/>
          <a:ln w="9525">
            <a:noFill/>
            <a:miter lim="800000"/>
            <a:headEnd/>
            <a:tailEnd/>
          </a:ln>
        </p:spPr>
        <p:txBody>
          <a:bodyPr anchor="ctr">
            <a:spAutoFit/>
          </a:bodyPr>
          <a:lstStyle/>
          <a:p>
            <a:pPr algn="just">
              <a:defRPr/>
            </a:pPr>
            <a:r>
              <a:rPr lang="tr-TR" b="1" smtClean="0">
                <a:solidFill>
                  <a:srgbClr val="0E479A"/>
                </a:solidFill>
                <a:latin typeface="+mj-lt"/>
                <a:cs typeface="Arial" charset="0"/>
              </a:rPr>
              <a:t>Başvuru sahibi teklif davet mektubunda şu </a:t>
            </a:r>
          </a:p>
          <a:p>
            <a:pPr algn="just">
              <a:defRPr/>
            </a:pPr>
            <a:r>
              <a:rPr lang="tr-TR" b="1" smtClean="0">
                <a:solidFill>
                  <a:srgbClr val="0E479A"/>
                </a:solidFill>
                <a:latin typeface="+mj-lt"/>
                <a:cs typeface="Arial" charset="0"/>
              </a:rPr>
              <a:t>hususları belirtmelidir;</a:t>
            </a:r>
          </a:p>
          <a:p>
            <a:pPr algn="just">
              <a:defRPr/>
            </a:pPr>
            <a:endParaRPr lang="tr-TR" sz="1000" b="1" smtClean="0">
              <a:latin typeface="+mj-lt"/>
              <a:cs typeface="Arial" charset="0"/>
            </a:endParaRPr>
          </a:p>
          <a:p>
            <a:pPr marL="177800" indent="-177800">
              <a:buClr>
                <a:srgbClr val="C00000"/>
              </a:buClr>
              <a:buSzPct val="120000"/>
              <a:buFont typeface="Arial" pitchFamily="34" charset="0"/>
              <a:buChar char="•"/>
              <a:defRPr/>
            </a:pPr>
            <a:r>
              <a:rPr lang="tr-TR" sz="1600" smtClean="0">
                <a:latin typeface="+mj-lt"/>
                <a:cs typeface="Arial" charset="0"/>
              </a:rPr>
              <a:t>Teklifin hangi harcama alanı için istendiği</a:t>
            </a:r>
          </a:p>
          <a:p>
            <a:pPr marL="177800" indent="-177800">
              <a:buClr>
                <a:srgbClr val="C00000"/>
              </a:buClr>
              <a:buSzPct val="120000"/>
              <a:buFont typeface="Arial" pitchFamily="34" charset="0"/>
              <a:buChar char="•"/>
              <a:defRPr/>
            </a:pPr>
            <a:r>
              <a:rPr lang="tr-TR" sz="1600" smtClean="0">
                <a:latin typeface="+mj-lt"/>
                <a:cs typeface="Arial" charset="0"/>
              </a:rPr>
              <a:t>Tarih,</a:t>
            </a:r>
          </a:p>
          <a:p>
            <a:pPr marL="177800" indent="-177800">
              <a:buClr>
                <a:srgbClr val="C00000"/>
              </a:buClr>
              <a:buSzPct val="120000"/>
              <a:buFont typeface="Arial" pitchFamily="34" charset="0"/>
              <a:buChar char="•"/>
              <a:defRPr/>
            </a:pPr>
            <a:r>
              <a:rPr lang="tr-TR" sz="1600" smtClean="0">
                <a:latin typeface="+mj-lt"/>
                <a:cs typeface="Arial" charset="0"/>
              </a:rPr>
              <a:t>Gönderilen tedarikçinin/yüklenicinin ismi, </a:t>
            </a:r>
          </a:p>
          <a:p>
            <a:pPr marL="177800" indent="-177800">
              <a:buClr>
                <a:srgbClr val="C00000"/>
              </a:buClr>
              <a:buSzPct val="120000"/>
              <a:buFont typeface="Arial" pitchFamily="34" charset="0"/>
              <a:buChar char="•"/>
              <a:defRPr/>
            </a:pPr>
            <a:r>
              <a:rPr lang="tr-TR" sz="1600" smtClean="0">
                <a:latin typeface="+mj-lt"/>
                <a:cs typeface="Arial" charset="0"/>
              </a:rPr>
              <a:t>Başvuru sahibinin adı ve iletişim bilgileri, </a:t>
            </a:r>
          </a:p>
          <a:p>
            <a:pPr marL="177800" indent="-177800">
              <a:buClr>
                <a:srgbClr val="C00000"/>
              </a:buClr>
              <a:buSzPct val="120000"/>
              <a:buFont typeface="Arial" pitchFamily="34" charset="0"/>
              <a:buChar char="•"/>
              <a:defRPr/>
            </a:pPr>
            <a:r>
              <a:rPr lang="tr-TR" sz="1600" smtClean="0">
                <a:latin typeface="+mj-lt"/>
                <a:cs typeface="Arial" charset="0"/>
              </a:rPr>
              <a:t>Teklife çıkış amacı, </a:t>
            </a:r>
          </a:p>
          <a:p>
            <a:pPr marL="177800" indent="-177800">
              <a:buClr>
                <a:srgbClr val="C00000"/>
              </a:buClr>
              <a:buSzPct val="120000"/>
              <a:buFont typeface="Arial" pitchFamily="34" charset="0"/>
              <a:buChar char="•"/>
              <a:defRPr/>
            </a:pPr>
            <a:r>
              <a:rPr lang="tr-TR" sz="1600" smtClean="0">
                <a:latin typeface="+mj-lt"/>
                <a:cs typeface="Arial" charset="0"/>
              </a:rPr>
              <a:t>Teklifin sunulması gereken son tarih (gün/ay/yıl olarak), </a:t>
            </a:r>
          </a:p>
          <a:p>
            <a:pPr marL="177800" indent="-177800">
              <a:buClr>
                <a:srgbClr val="C00000"/>
              </a:buClr>
              <a:buSzPct val="120000"/>
              <a:buFont typeface="Arial" pitchFamily="34" charset="0"/>
              <a:buChar char="•"/>
              <a:defRPr/>
            </a:pPr>
            <a:r>
              <a:rPr lang="tr-TR" sz="1600" smtClean="0">
                <a:latin typeface="+mj-lt"/>
                <a:cs typeface="Arial" charset="0"/>
              </a:rPr>
              <a:t>Teklifin hangi tarihe kadar (gün/ay/yıl olarak) geçerli olacak şekilde hazırlanması gerektiği, </a:t>
            </a:r>
          </a:p>
          <a:p>
            <a:pPr marL="177800" indent="-177800">
              <a:buClr>
                <a:srgbClr val="C00000"/>
              </a:buClr>
              <a:buSzPct val="120000"/>
              <a:buFont typeface="Arial" pitchFamily="34" charset="0"/>
              <a:buChar char="•"/>
              <a:defRPr/>
            </a:pPr>
            <a:r>
              <a:rPr lang="tr-TR" sz="1600" smtClean="0">
                <a:latin typeface="+mj-lt"/>
                <a:cs typeface="Arial" charset="0"/>
              </a:rPr>
              <a:t>Teklifin ekinde hangi belgelerin olması gerektiği, </a:t>
            </a:r>
          </a:p>
          <a:p>
            <a:pPr marL="177800" indent="-177800">
              <a:buClr>
                <a:srgbClr val="C00000"/>
              </a:buClr>
              <a:buSzPct val="120000"/>
              <a:buFont typeface="Arial" pitchFamily="34" charset="0"/>
              <a:buChar char="•"/>
              <a:defRPr/>
            </a:pPr>
            <a:r>
              <a:rPr lang="tr-TR" sz="1600" smtClean="0">
                <a:latin typeface="+mj-lt"/>
                <a:cs typeface="Arial" charset="0"/>
              </a:rPr>
              <a:t>Teklifin geçerli ve uygun olması için gereken diğer şartlar ile varsa başvuru sahibinin istediği özel şartlar </a:t>
            </a:r>
            <a:r>
              <a:rPr lang="tr-TR" sz="1600" b="1" smtClean="0">
                <a:latin typeface="+mj-lt"/>
                <a:cs typeface="Arial" charset="0"/>
              </a:rPr>
              <a:t>mutlaka belirtilmelidir. </a:t>
            </a:r>
            <a:endParaRPr lang="tr-TR" sz="1600" smtClean="0">
              <a:latin typeface="+mj-lt"/>
              <a:cs typeface="Arial" charset="0"/>
            </a:endParaRPr>
          </a:p>
          <a:p>
            <a:pPr algn="ctr">
              <a:defRPr/>
            </a:pPr>
            <a:r>
              <a:rPr lang="tr-TR" sz="1600" b="1" i="1" smtClean="0">
                <a:latin typeface="+mj-lt"/>
                <a:cs typeface="Arial" charset="0"/>
              </a:rPr>
              <a:t>Başvuru sahibi tarafından teklif davet mektubu imzalanmalı ve tüm sayfaları paraflanmalıdır. </a:t>
            </a:r>
            <a:endParaRPr lang="tr-TR" sz="1600" smtClean="0">
              <a:latin typeface="+mj-lt"/>
              <a:cs typeface="Arial" charset="0"/>
            </a:endParaRPr>
          </a:p>
          <a:p>
            <a:pPr marL="450850" lvl="1" indent="-273050">
              <a:buClr>
                <a:srgbClr val="A50021"/>
              </a:buClr>
              <a:buSzPct val="140000"/>
              <a:defRPr/>
            </a:pPr>
            <a:endParaRPr lang="tr-TR" sz="600" dirty="0">
              <a:latin typeface="+mj-lt"/>
              <a:cs typeface="Arial" charset="0"/>
            </a:endParaRPr>
          </a:p>
        </p:txBody>
      </p:sp>
      <p:sp>
        <p:nvSpPr>
          <p:cNvPr id="6" name="Rectangle 15"/>
          <p:cNvSpPr>
            <a:spLocks noChangeArrowheads="1"/>
          </p:cNvSpPr>
          <p:nvPr/>
        </p:nvSpPr>
        <p:spPr bwMode="auto">
          <a:xfrm>
            <a:off x="5274925" y="353011"/>
            <a:ext cx="3563938" cy="1785937"/>
          </a:xfrm>
          <a:prstGeom prst="rect">
            <a:avLst/>
          </a:prstGeom>
          <a:noFill/>
          <a:ln w="9525">
            <a:noFill/>
            <a:miter lim="800000"/>
            <a:headEnd/>
            <a:tailEnd/>
          </a:ln>
        </p:spPr>
        <p:txBody>
          <a:bodyPr anchor="ctr">
            <a:spAutoFit/>
          </a:bodyPr>
          <a:lstStyle/>
          <a:p>
            <a:pPr algn="ctr" eaLnBrk="0" hangingPunct="0">
              <a:defRPr/>
            </a:pPr>
            <a:r>
              <a:rPr lang="tr-TR" sz="2200" dirty="0">
                <a:latin typeface="+mj-lt"/>
                <a:cs typeface="Arial" charset="0"/>
              </a:rPr>
              <a:t>Başvuru sahibi Tüm Potansiyel Tedarikçilere </a:t>
            </a:r>
            <a:r>
              <a:rPr lang="tr-TR" sz="2200" b="1" dirty="0">
                <a:solidFill>
                  <a:srgbClr val="A50021"/>
                </a:solidFill>
                <a:latin typeface="+mj-lt"/>
                <a:cs typeface="Arial" charset="0"/>
              </a:rPr>
              <a:t>AYNI TARİHLİ TEK TİP TEKLİF DAVET MEKTUBU </a:t>
            </a:r>
          </a:p>
          <a:p>
            <a:pPr algn="ctr" eaLnBrk="0" hangingPunct="0">
              <a:defRPr/>
            </a:pPr>
            <a:r>
              <a:rPr lang="tr-TR" sz="2200" dirty="0">
                <a:latin typeface="+mj-lt"/>
                <a:cs typeface="Arial" charset="0"/>
              </a:rPr>
              <a:t>gönderecektir. </a:t>
            </a:r>
          </a:p>
        </p:txBody>
      </p:sp>
      <p:sp>
        <p:nvSpPr>
          <p:cNvPr id="7" name="Text Box 16"/>
          <p:cNvSpPr txBox="1">
            <a:spLocks noChangeArrowheads="1"/>
          </p:cNvSpPr>
          <p:nvPr/>
        </p:nvSpPr>
        <p:spPr bwMode="auto">
          <a:xfrm>
            <a:off x="5502452" y="2361902"/>
            <a:ext cx="3349625" cy="1784350"/>
          </a:xfrm>
          <a:prstGeom prst="rect">
            <a:avLst/>
          </a:prstGeom>
          <a:noFill/>
          <a:ln w="9525">
            <a:noFill/>
            <a:miter lim="800000"/>
            <a:headEnd/>
            <a:tailEnd/>
          </a:ln>
        </p:spPr>
        <p:txBody>
          <a:bodyPr>
            <a:spAutoFit/>
          </a:bodyPr>
          <a:lstStyle/>
          <a:p>
            <a:pPr algn="ctr">
              <a:defRPr/>
            </a:pPr>
            <a:r>
              <a:rPr lang="tr-TR" sz="2200" b="1" dirty="0">
                <a:solidFill>
                  <a:srgbClr val="0E479A"/>
                </a:solidFill>
                <a:latin typeface="+mj-lt"/>
                <a:cs typeface="Arial" charset="0"/>
              </a:rPr>
              <a:t>Teklif Davet Mektubunun Ekinde;</a:t>
            </a:r>
          </a:p>
          <a:p>
            <a:pPr>
              <a:defRPr/>
            </a:pPr>
            <a:r>
              <a:rPr lang="tr-TR" sz="2200" dirty="0">
                <a:latin typeface="+mj-lt"/>
                <a:cs typeface="Arial" charset="0"/>
              </a:rPr>
              <a:t>    1- Teknik şartname	</a:t>
            </a:r>
          </a:p>
          <a:p>
            <a:pPr>
              <a:defRPr/>
            </a:pPr>
            <a:r>
              <a:rPr lang="tr-TR" sz="2200" dirty="0">
                <a:latin typeface="+mj-lt"/>
                <a:cs typeface="Arial" charset="0"/>
              </a:rPr>
              <a:t>    2- Keşif özeti</a:t>
            </a:r>
          </a:p>
          <a:p>
            <a:pPr algn="ctr">
              <a:defRPr/>
            </a:pPr>
            <a:r>
              <a:rPr lang="tr-TR" sz="2200" b="1" dirty="0">
                <a:solidFill>
                  <a:srgbClr val="0E479A"/>
                </a:solidFill>
                <a:latin typeface="+mj-lt"/>
                <a:cs typeface="Arial" charset="0"/>
              </a:rPr>
              <a:t>		olacaktır.</a:t>
            </a:r>
          </a:p>
        </p:txBody>
      </p:sp>
      <p:sp>
        <p:nvSpPr>
          <p:cNvPr id="2" name="Dikdörtgen 1"/>
          <p:cNvSpPr/>
          <p:nvPr/>
        </p:nvSpPr>
        <p:spPr>
          <a:xfrm>
            <a:off x="318060" y="4388622"/>
            <a:ext cx="8438030" cy="646331"/>
          </a:xfrm>
          <a:prstGeom prst="rect">
            <a:avLst/>
          </a:prstGeom>
        </p:spPr>
        <p:txBody>
          <a:bodyPr wrap="square">
            <a:spAutoFit/>
          </a:bodyPr>
          <a:lstStyle/>
          <a:p>
            <a:pPr algn="ctr">
              <a:buClr>
                <a:srgbClr val="A50021"/>
              </a:buClr>
              <a:defRPr/>
            </a:pPr>
            <a:r>
              <a:rPr lang="tr-TR" b="1">
                <a:cs typeface="Arial" charset="0"/>
              </a:rPr>
              <a:t>Tüm Potansiyel Tedarikçilere aynı tarihli Tek tip Teklif Davet Mektubu ve tek tip Teknik Şartname/keşif özeti gönderilmez ise </a:t>
            </a:r>
            <a:r>
              <a:rPr lang="tr-TR" b="1">
                <a:solidFill>
                  <a:srgbClr val="A50021"/>
                </a:solidFill>
                <a:cs typeface="Arial" charset="0"/>
              </a:rPr>
              <a:t>PROJE RET EDİLECEKTİR. </a:t>
            </a:r>
            <a:endParaRPr lang="tr-TR" b="1" dirty="0">
              <a:solidFill>
                <a:srgbClr val="A50021"/>
              </a:solidFill>
              <a:cs typeface="Arial" charset="0"/>
            </a:endParaRPr>
          </a:p>
        </p:txBody>
      </p:sp>
    </p:spTree>
    <p:extLst>
      <p:ext uri="{BB962C8B-B14F-4D97-AF65-F5344CB8AC3E}">
        <p14:creationId xmlns:p14="http://schemas.microsoft.com/office/powerpoint/2010/main" val="3993295910"/>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7</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17"/>
          <p:cNvSpPr>
            <a:spLocks noChangeArrowheads="1"/>
          </p:cNvSpPr>
          <p:nvPr/>
        </p:nvSpPr>
        <p:spPr bwMode="auto">
          <a:xfrm>
            <a:off x="0" y="349168"/>
            <a:ext cx="5651892" cy="4385816"/>
          </a:xfrm>
          <a:prstGeom prst="rect">
            <a:avLst/>
          </a:prstGeom>
          <a:noFill/>
          <a:ln w="9525">
            <a:noFill/>
            <a:miter lim="800000"/>
            <a:headEnd/>
            <a:tailEnd/>
          </a:ln>
        </p:spPr>
        <p:txBody>
          <a:bodyPr wrap="square" anchor="ctr">
            <a:spAutoFit/>
          </a:bodyPr>
          <a:lstStyle/>
          <a:p>
            <a:pPr>
              <a:defRPr/>
            </a:pPr>
            <a:r>
              <a:rPr lang="tr-TR" sz="1600" b="1" u="sng" dirty="0">
                <a:latin typeface="+mj-lt"/>
                <a:cs typeface="Arial" charset="0"/>
              </a:rPr>
              <a:t>Teknik Şartname hazırlama aşamasında başvuru sahibi aşağıdaki hususlara dikkat etmelidir. </a:t>
            </a:r>
            <a:endParaRPr lang="tr-TR" sz="1600" dirty="0">
              <a:latin typeface="+mj-lt"/>
              <a:cs typeface="Arial" charset="0"/>
            </a:endParaRPr>
          </a:p>
          <a:p>
            <a:pPr algn="just">
              <a:defRPr/>
            </a:pPr>
            <a:endParaRPr lang="tr-TR" sz="900" b="1" dirty="0">
              <a:latin typeface="+mj-lt"/>
              <a:cs typeface="Arial" charset="0"/>
            </a:endParaRPr>
          </a:p>
          <a:p>
            <a:pPr marL="177800" indent="-177800">
              <a:buClr>
                <a:srgbClr val="C00000"/>
              </a:buClr>
              <a:buSzPct val="150000"/>
              <a:buFont typeface="Arial" pitchFamily="34" charset="0"/>
              <a:buChar char="•"/>
              <a:defRPr/>
            </a:pPr>
            <a:r>
              <a:rPr lang="tr-TR" sz="1400" dirty="0">
                <a:latin typeface="+mj-lt"/>
                <a:cs typeface="Arial" charset="0"/>
              </a:rPr>
              <a:t>Tüm harcama alanları için </a:t>
            </a:r>
            <a:r>
              <a:rPr lang="tr-TR" sz="1400" u="sng" dirty="0">
                <a:latin typeface="+mj-lt"/>
                <a:cs typeface="Arial" charset="0"/>
              </a:rPr>
              <a:t>ayrı ayrı hazırlanmalıdır</a:t>
            </a:r>
          </a:p>
          <a:p>
            <a:pPr marL="177800" indent="-177800">
              <a:buClr>
                <a:srgbClr val="C00000"/>
              </a:buClr>
              <a:buSzPct val="150000"/>
              <a:buFont typeface="Arial" pitchFamily="34" charset="0"/>
              <a:buChar char="•"/>
              <a:defRPr/>
            </a:pPr>
            <a:r>
              <a:rPr lang="tr-TR" sz="1400" dirty="0">
                <a:latin typeface="+mj-lt"/>
                <a:cs typeface="Arial" charset="0"/>
              </a:rPr>
              <a:t>Satın alımı yapılacak her bir kalem ayrı ayrı belirtilmelidir.</a:t>
            </a:r>
          </a:p>
          <a:p>
            <a:pPr marL="177800" indent="-177800">
              <a:buClr>
                <a:srgbClr val="C00000"/>
              </a:buClr>
              <a:buSzPct val="150000"/>
              <a:buFont typeface="Arial" pitchFamily="34" charset="0"/>
              <a:buChar char="•"/>
              <a:defRPr/>
            </a:pPr>
            <a:r>
              <a:rPr lang="tr-TR" sz="1400" dirty="0">
                <a:latin typeface="+mj-lt"/>
                <a:cs typeface="Arial" charset="0"/>
              </a:rPr>
              <a:t>Başvuru sahibinin adı veya ticari unvanı belirtilmeli, alımı yapılacak her bir malın adı, teknik özellikleri/özellikleri, birimi ve alım miktarı tablo şeklinde hazırlamalıdır. </a:t>
            </a:r>
          </a:p>
          <a:p>
            <a:pPr marL="177800" indent="-177800">
              <a:buClr>
                <a:srgbClr val="C00000"/>
              </a:buClr>
              <a:buSzPct val="150000"/>
              <a:buFont typeface="Arial" pitchFamily="34" charset="0"/>
              <a:buChar char="•"/>
              <a:defRPr/>
            </a:pPr>
            <a:r>
              <a:rPr lang="tr-TR" sz="1400" dirty="0">
                <a:latin typeface="+mj-lt"/>
                <a:cs typeface="Arial" charset="0"/>
              </a:rPr>
              <a:t>Hizmet alımları kapsamında hazırlanacak teknik şartnamelerde rehberde belirtilen parametreler dikkate alınmalıdır. </a:t>
            </a:r>
          </a:p>
          <a:p>
            <a:pPr marL="177800" indent="-177800">
              <a:buClr>
                <a:srgbClr val="C00000"/>
              </a:buClr>
              <a:buSzPct val="150000"/>
              <a:buFont typeface="Arial" pitchFamily="34" charset="0"/>
              <a:buChar char="•"/>
              <a:defRPr/>
            </a:pPr>
            <a:r>
              <a:rPr lang="tr-TR" sz="1400" dirty="0">
                <a:latin typeface="+mj-lt"/>
                <a:cs typeface="Arial" charset="0"/>
              </a:rPr>
              <a:t> Teknik özellikler satın alımı yapılacak mal veya hizmeti belirleyici nitelikte olmalı, genel özelliklerden kaçınılmalıdır.</a:t>
            </a:r>
          </a:p>
          <a:p>
            <a:pPr marL="177800" indent="-177800">
              <a:buClr>
                <a:srgbClr val="C00000"/>
              </a:buClr>
              <a:buSzPct val="150000"/>
              <a:buFont typeface="Arial" pitchFamily="34" charset="0"/>
              <a:buChar char="•"/>
              <a:defRPr/>
            </a:pPr>
            <a:r>
              <a:rPr lang="tr-TR" sz="1400" dirty="0">
                <a:latin typeface="+mj-lt"/>
                <a:cs typeface="Arial" charset="0"/>
              </a:rPr>
              <a:t>Görünürlük için alınacak tabela veya pano’ya ait teknik özellikler “Görünürlük Rehberi”nde belirtilen ebatlara ve özelliklere mutlaka uygun olmalıdır.</a:t>
            </a:r>
          </a:p>
          <a:p>
            <a:pPr marL="177800" indent="-177800">
              <a:buClr>
                <a:srgbClr val="C00000"/>
              </a:buClr>
              <a:buSzPct val="150000"/>
              <a:buFont typeface="Arial" pitchFamily="34" charset="0"/>
              <a:buChar char="•"/>
              <a:defRPr/>
            </a:pPr>
            <a:r>
              <a:rPr lang="tr-TR" sz="1400" dirty="0">
                <a:latin typeface="+mj-lt"/>
                <a:cs typeface="Arial" charset="0"/>
              </a:rPr>
              <a:t>Teknik şartnamelerde satın alımı yapılacak harcama alanı dışındaki kalemler olmamalıdır.</a:t>
            </a:r>
          </a:p>
          <a:p>
            <a:pPr marL="177800" indent="-177800">
              <a:buClr>
                <a:srgbClr val="C00000"/>
              </a:buClr>
              <a:buSzPct val="150000"/>
              <a:buFont typeface="Arial" pitchFamily="34" charset="0"/>
              <a:buChar char="•"/>
              <a:defRPr/>
            </a:pPr>
            <a:r>
              <a:rPr lang="tr-TR" sz="1400" dirty="0">
                <a:latin typeface="+mj-lt"/>
                <a:cs typeface="Arial" charset="0"/>
              </a:rPr>
              <a:t>Bakım, yedek parça, garanti şartları ile varsa diğer özel şart ve istekler başvuru sahibinin tercihine göre teknik şartnamede belirtilmelidir.  </a:t>
            </a:r>
          </a:p>
        </p:txBody>
      </p:sp>
      <p:sp>
        <p:nvSpPr>
          <p:cNvPr id="6" name="Text Box 16"/>
          <p:cNvSpPr txBox="1">
            <a:spLocks noChangeArrowheads="1"/>
          </p:cNvSpPr>
          <p:nvPr/>
        </p:nvSpPr>
        <p:spPr bwMode="auto">
          <a:xfrm>
            <a:off x="5651892" y="458788"/>
            <a:ext cx="3349625" cy="369887"/>
          </a:xfrm>
          <a:prstGeom prst="rect">
            <a:avLst/>
          </a:prstGeom>
          <a:noFill/>
          <a:ln w="9525">
            <a:noFill/>
            <a:miter lim="800000"/>
            <a:headEnd/>
            <a:tailEnd/>
          </a:ln>
        </p:spPr>
        <p:txBody>
          <a:bodyPr>
            <a:spAutoFit/>
          </a:bodyPr>
          <a:lstStyle/>
          <a:p>
            <a:pPr algn="ctr">
              <a:defRPr/>
            </a:pPr>
            <a:r>
              <a:rPr lang="tr-TR" b="1" dirty="0">
                <a:solidFill>
                  <a:srgbClr val="0E479A"/>
                </a:solidFill>
                <a:latin typeface="+mj-lt"/>
                <a:cs typeface="Arial" charset="0"/>
              </a:rPr>
              <a:t>Teknik Şartname Formatı</a:t>
            </a:r>
          </a:p>
        </p:txBody>
      </p:sp>
      <p:graphicFrame>
        <p:nvGraphicFramePr>
          <p:cNvPr id="7" name="10 Tablo"/>
          <p:cNvGraphicFramePr>
            <a:graphicFrameLocks noGrp="1"/>
          </p:cNvGraphicFramePr>
          <p:nvPr>
            <p:extLst>
              <p:ext uri="{D42A27DB-BD31-4B8C-83A1-F6EECF244321}">
                <p14:modId xmlns:p14="http://schemas.microsoft.com/office/powerpoint/2010/main" val="4179978974"/>
              </p:ext>
            </p:extLst>
          </p:nvPr>
        </p:nvGraphicFramePr>
        <p:xfrm>
          <a:off x="5527391" y="861982"/>
          <a:ext cx="3474126" cy="960120"/>
        </p:xfrm>
        <a:graphic>
          <a:graphicData uri="http://schemas.openxmlformats.org/drawingml/2006/table">
            <a:tbl>
              <a:tblPr/>
              <a:tblGrid>
                <a:gridCol w="228904">
                  <a:extLst>
                    <a:ext uri="{9D8B030D-6E8A-4147-A177-3AD203B41FA5}">
                      <a16:colId xmlns:a16="http://schemas.microsoft.com/office/drawing/2014/main" val="20000"/>
                    </a:ext>
                  </a:extLst>
                </a:gridCol>
                <a:gridCol w="950988">
                  <a:extLst>
                    <a:ext uri="{9D8B030D-6E8A-4147-A177-3AD203B41FA5}">
                      <a16:colId xmlns:a16="http://schemas.microsoft.com/office/drawing/2014/main" val="20001"/>
                    </a:ext>
                  </a:extLst>
                </a:gridCol>
                <a:gridCol w="1344319">
                  <a:extLst>
                    <a:ext uri="{9D8B030D-6E8A-4147-A177-3AD203B41FA5}">
                      <a16:colId xmlns:a16="http://schemas.microsoft.com/office/drawing/2014/main" val="20002"/>
                    </a:ext>
                  </a:extLst>
                </a:gridCol>
                <a:gridCol w="487524">
                  <a:extLst>
                    <a:ext uri="{9D8B030D-6E8A-4147-A177-3AD203B41FA5}">
                      <a16:colId xmlns:a16="http://schemas.microsoft.com/office/drawing/2014/main" val="20003"/>
                    </a:ext>
                  </a:extLst>
                </a:gridCol>
                <a:gridCol w="462391">
                  <a:extLst>
                    <a:ext uri="{9D8B030D-6E8A-4147-A177-3AD203B41FA5}">
                      <a16:colId xmlns:a16="http://schemas.microsoft.com/office/drawing/2014/main" val="20004"/>
                    </a:ext>
                  </a:extLst>
                </a:gridCol>
              </a:tblGrid>
              <a:tr h="2922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Garamond" pitchFamily="18" charset="0"/>
                          <a:cs typeface="Times New Roman" pitchFamily="18" charset="0"/>
                        </a:rPr>
                        <a:t>No</a:t>
                      </a:r>
                      <a:endParaRPr kumimoji="0" lang="tr-TR" sz="105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Garamond" pitchFamily="18" charset="0"/>
                          <a:cs typeface="Times New Roman" pitchFamily="18" charset="0"/>
                        </a:rPr>
                        <a:t>Alınacak Malın Adı</a:t>
                      </a:r>
                      <a:endParaRPr kumimoji="0" lang="tr-TR" sz="105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Garamond" pitchFamily="18" charset="0"/>
                          <a:cs typeface="Times New Roman" pitchFamily="18" charset="0"/>
                        </a:rPr>
                        <a:t>Teknik Özellikler/ Özellikler</a:t>
                      </a:r>
                      <a:endParaRPr kumimoji="0" lang="tr-TR" sz="105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smtClean="0">
                          <a:ln>
                            <a:noFill/>
                          </a:ln>
                          <a:solidFill>
                            <a:schemeClr val="tx1"/>
                          </a:solidFill>
                          <a:effectLst/>
                          <a:latin typeface="Garamond" pitchFamily="18" charset="0"/>
                          <a:cs typeface="Times New Roman" pitchFamily="18" charset="0"/>
                        </a:rPr>
                        <a:t>Birim</a:t>
                      </a:r>
                      <a:endParaRPr kumimoji="0" lang="tr-TR"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smtClean="0">
                          <a:ln>
                            <a:noFill/>
                          </a:ln>
                          <a:solidFill>
                            <a:schemeClr val="tx1"/>
                          </a:solidFill>
                          <a:effectLst/>
                          <a:latin typeface="Garamond" pitchFamily="18" charset="0"/>
                          <a:cs typeface="Times New Roman" pitchFamily="18" charset="0"/>
                        </a:rPr>
                        <a:t>Miktar</a:t>
                      </a:r>
                      <a:endParaRPr kumimoji="0" lang="tr-TR"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extLst>
                  <a:ext uri="{0D108BD9-81ED-4DB2-BD59-A6C34878D82A}">
                    <a16:rowId xmlns:a16="http://schemas.microsoft.com/office/drawing/2014/main" val="10000"/>
                  </a:ext>
                </a:extLst>
              </a:tr>
              <a:tr h="1461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0" i="0" u="none" strike="noStrike" cap="none" normalizeH="0" baseline="0" smtClean="0">
                          <a:ln>
                            <a:noFill/>
                          </a:ln>
                          <a:solidFill>
                            <a:schemeClr val="tx1"/>
                          </a:solidFill>
                          <a:effectLst/>
                          <a:latin typeface="Garamond" pitchFamily="18" charset="0"/>
                          <a:cs typeface="Times New Roman" pitchFamily="18" charset="0"/>
                        </a:rPr>
                        <a:t>1</a:t>
                      </a:r>
                      <a:endParaRPr kumimoji="0" lang="tr-TR" sz="1050" b="0" i="0" u="none" strike="noStrike" cap="none" normalizeH="0" baseline="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1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0" i="0" u="none" strike="noStrike" cap="none" normalizeH="0" baseline="0" dirty="0" smtClean="0">
                          <a:ln>
                            <a:noFill/>
                          </a:ln>
                          <a:solidFill>
                            <a:schemeClr val="tx1"/>
                          </a:solidFill>
                          <a:effectLst/>
                          <a:latin typeface="Garamond" pitchFamily="18" charset="0"/>
                          <a:cs typeface="Times New Roman" pitchFamily="18" charset="0"/>
                        </a:rPr>
                        <a:t>2</a:t>
                      </a:r>
                      <a:endParaRPr kumimoji="0" lang="tr-TR" sz="105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61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0" i="0" u="none" strike="noStrike" cap="none" normalizeH="0" baseline="0" smtClean="0">
                          <a:ln>
                            <a:noFill/>
                          </a:ln>
                          <a:solidFill>
                            <a:schemeClr val="tx1"/>
                          </a:solidFill>
                          <a:effectLst/>
                          <a:latin typeface="Garamond" pitchFamily="18" charset="0"/>
                          <a:cs typeface="Times New Roman" pitchFamily="18" charset="0"/>
                        </a:rPr>
                        <a:t>3</a:t>
                      </a:r>
                      <a:endParaRPr kumimoji="0" lang="tr-TR" sz="1050" b="0" i="0" u="none" strike="noStrike" cap="none" normalizeH="0" baseline="0" smtClean="0">
                        <a:ln>
                          <a:noFill/>
                        </a:ln>
                        <a:solidFill>
                          <a:schemeClr val="tx1"/>
                        </a:solidFill>
                        <a:effectLst/>
                        <a:latin typeface="Times New Roman"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61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dirty="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050" b="0" i="0" u="none" strike="noStrike" cap="none" normalizeH="0" baseline="0" dirty="0" smtClean="0">
                        <a:ln>
                          <a:noFill/>
                        </a:ln>
                        <a:solidFill>
                          <a:schemeClr val="tx1"/>
                        </a:solidFill>
                        <a:effectLst/>
                        <a:latin typeface="Garamond" pitchFamily="18" charset="0"/>
                        <a:cs typeface="Times New Roman" pitchFamily="18" charset="0"/>
                      </a:endParaRPr>
                    </a:p>
                  </a:txBody>
                  <a:tcPr marL="68579" marR="6857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8" name="11 Tablo"/>
          <p:cNvGraphicFramePr>
            <a:graphicFrameLocks noGrp="1"/>
          </p:cNvGraphicFramePr>
          <p:nvPr>
            <p:extLst>
              <p:ext uri="{D42A27DB-BD31-4B8C-83A1-F6EECF244321}">
                <p14:modId xmlns:p14="http://schemas.microsoft.com/office/powerpoint/2010/main" val="141368027"/>
              </p:ext>
            </p:extLst>
          </p:nvPr>
        </p:nvGraphicFramePr>
        <p:xfrm>
          <a:off x="5417506" y="1931840"/>
          <a:ext cx="3417268" cy="1097280"/>
        </p:xfrm>
        <a:graphic>
          <a:graphicData uri="http://schemas.openxmlformats.org/drawingml/2006/table">
            <a:tbl>
              <a:tblPr/>
              <a:tblGrid>
                <a:gridCol w="335291">
                  <a:extLst>
                    <a:ext uri="{9D8B030D-6E8A-4147-A177-3AD203B41FA5}">
                      <a16:colId xmlns:a16="http://schemas.microsoft.com/office/drawing/2014/main" val="20000"/>
                    </a:ext>
                  </a:extLst>
                </a:gridCol>
                <a:gridCol w="1044760">
                  <a:extLst>
                    <a:ext uri="{9D8B030D-6E8A-4147-A177-3AD203B41FA5}">
                      <a16:colId xmlns:a16="http://schemas.microsoft.com/office/drawing/2014/main" val="20001"/>
                    </a:ext>
                  </a:extLst>
                </a:gridCol>
                <a:gridCol w="2037217">
                  <a:extLst>
                    <a:ext uri="{9D8B030D-6E8A-4147-A177-3AD203B41FA5}">
                      <a16:colId xmlns:a16="http://schemas.microsoft.com/office/drawing/2014/main" val="20002"/>
                    </a:ext>
                  </a:extLst>
                </a:gridCol>
              </a:tblGrid>
              <a:tr h="1521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cs typeface="Times New Roman" pitchFamily="18" charset="0"/>
                        </a:rPr>
                        <a:t>No</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cs typeface="Times New Roman" pitchFamily="18" charset="0"/>
                        </a:rPr>
                        <a:t>Hizmetin adı</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cs typeface="Times New Roman" pitchFamily="18" charset="0"/>
                        </a:rPr>
                        <a:t>Hizmet alımının özellikleri</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extLst>
                  <a:ext uri="{0D108BD9-81ED-4DB2-BD59-A6C34878D82A}">
                    <a16:rowId xmlns:a16="http://schemas.microsoft.com/office/drawing/2014/main" val="10000"/>
                  </a:ext>
                </a:extLst>
              </a:tr>
              <a:tr h="1521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Garamond" pitchFamily="18" charset="0"/>
                          <a:cs typeface="Times New Roman" pitchFamily="18" charset="0"/>
                        </a:rPr>
                        <a:t>1</a:t>
                      </a:r>
                      <a:endParaRPr kumimoji="0" lang="tr-TR"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21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Garamond" pitchFamily="18" charset="0"/>
                          <a:cs typeface="Times New Roman" pitchFamily="18" charset="0"/>
                        </a:rPr>
                        <a:t>2</a:t>
                      </a:r>
                      <a:endParaRPr kumimoji="0" lang="tr-TR"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21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Garamond" pitchFamily="18" charset="0"/>
                          <a:cs typeface="Times New Roman" pitchFamily="18" charset="0"/>
                        </a:rPr>
                        <a:t>3</a:t>
                      </a:r>
                      <a:endParaRPr kumimoji="0" lang="tr-TR"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21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Garamond" pitchFamily="18" charset="0"/>
                        <a:cs typeface="Times New Roman" pitchFamily="18" charset="0"/>
                      </a:endParaRPr>
                    </a:p>
                  </a:txBody>
                  <a:tcPr marL="68589" marR="6858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Dikdörtgen 1"/>
          <p:cNvSpPr/>
          <p:nvPr/>
        </p:nvSpPr>
        <p:spPr>
          <a:xfrm>
            <a:off x="5417506" y="3090278"/>
            <a:ext cx="4572000" cy="1615827"/>
          </a:xfrm>
          <a:prstGeom prst="rect">
            <a:avLst/>
          </a:prstGeom>
        </p:spPr>
        <p:txBody>
          <a:bodyPr>
            <a:spAutoFit/>
          </a:bodyPr>
          <a:lstStyle/>
          <a:p>
            <a:pPr>
              <a:defRPr/>
            </a:pPr>
            <a:r>
              <a:rPr lang="tr-TR" sz="1100" b="1">
                <a:cs typeface="Arial" charset="0"/>
              </a:rPr>
              <a:t>HİZMET ALIM KALEMLERİ</a:t>
            </a:r>
          </a:p>
          <a:p>
            <a:pPr marL="177800" indent="-177800">
              <a:buFont typeface="Arial" pitchFamily="34" charset="0"/>
              <a:buChar char="•"/>
              <a:defRPr/>
            </a:pPr>
            <a:r>
              <a:rPr lang="tr-TR" sz="1100">
                <a:cs typeface="Arial" charset="0"/>
              </a:rPr>
              <a:t>İş Planı hazırlığı (fizibilite, teknik proje dahil)</a:t>
            </a:r>
          </a:p>
          <a:p>
            <a:pPr marL="177800" indent="-177800">
              <a:buFont typeface="Arial" pitchFamily="34" charset="0"/>
              <a:buChar char="•"/>
              <a:defRPr/>
            </a:pPr>
            <a:r>
              <a:rPr lang="tr-TR" sz="1100">
                <a:cs typeface="Arial" charset="0"/>
              </a:rPr>
              <a:t>Statik Proje Hazırlama </a:t>
            </a:r>
          </a:p>
          <a:p>
            <a:pPr marL="177800" indent="-177800">
              <a:buFont typeface="Arial" pitchFamily="34" charset="0"/>
              <a:buChar char="•"/>
              <a:defRPr/>
            </a:pPr>
            <a:r>
              <a:rPr lang="tr-TR" sz="1100">
                <a:cs typeface="Arial" charset="0"/>
              </a:rPr>
              <a:t>Mimari Proje Hazırlama</a:t>
            </a:r>
          </a:p>
          <a:p>
            <a:pPr marL="177800" indent="-177800">
              <a:buFont typeface="Arial" pitchFamily="34" charset="0"/>
              <a:buChar char="•"/>
              <a:defRPr/>
            </a:pPr>
            <a:r>
              <a:rPr lang="tr-TR" sz="1100">
                <a:cs typeface="Arial" charset="0"/>
              </a:rPr>
              <a:t>Elektrik Tesisat Projesi Hazırlama </a:t>
            </a:r>
          </a:p>
          <a:p>
            <a:pPr marL="177800" indent="-177800">
              <a:buFont typeface="Arial" pitchFamily="34" charset="0"/>
              <a:buChar char="•"/>
              <a:defRPr/>
            </a:pPr>
            <a:r>
              <a:rPr lang="tr-TR" sz="1100">
                <a:cs typeface="Arial" charset="0"/>
              </a:rPr>
              <a:t>Mekanik Tesisat Projesi Hazırlama</a:t>
            </a:r>
          </a:p>
          <a:p>
            <a:pPr marL="177800" indent="-177800">
              <a:buFont typeface="Arial" pitchFamily="34" charset="0"/>
              <a:buChar char="•"/>
              <a:defRPr/>
            </a:pPr>
            <a:r>
              <a:rPr lang="tr-TR" sz="1100">
                <a:cs typeface="Arial" charset="0"/>
              </a:rPr>
              <a:t>Patent ve Lisans Haklarının Edinilmesi </a:t>
            </a:r>
          </a:p>
          <a:p>
            <a:pPr marL="177800" indent="-177800">
              <a:buFont typeface="Arial" pitchFamily="34" charset="0"/>
              <a:buChar char="•"/>
              <a:defRPr/>
            </a:pPr>
            <a:r>
              <a:rPr lang="tr-TR" sz="1100">
                <a:cs typeface="Arial" charset="0"/>
              </a:rPr>
              <a:t>Sistem Sertifikalandırma Danışmanlığı  </a:t>
            </a:r>
          </a:p>
          <a:p>
            <a:pPr marL="177800" indent="-177800">
              <a:buFont typeface="Arial" pitchFamily="34" charset="0"/>
              <a:buChar char="•"/>
              <a:defRPr/>
            </a:pPr>
            <a:r>
              <a:rPr lang="tr-TR" sz="1100">
                <a:cs typeface="Arial" charset="0"/>
              </a:rPr>
              <a:t>Diğer Danışmanlık Hizmetleri </a:t>
            </a:r>
            <a:endParaRPr lang="tr-TR" sz="1100" dirty="0">
              <a:cs typeface="Arial" charset="0"/>
            </a:endParaRPr>
          </a:p>
        </p:txBody>
      </p:sp>
    </p:spTree>
    <p:extLst>
      <p:ext uri="{BB962C8B-B14F-4D97-AF65-F5344CB8AC3E}">
        <p14:creationId xmlns:p14="http://schemas.microsoft.com/office/powerpoint/2010/main" val="224890770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8</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Rectangle 17"/>
          <p:cNvSpPr>
            <a:spLocks noChangeArrowheads="1"/>
          </p:cNvSpPr>
          <p:nvPr/>
        </p:nvSpPr>
        <p:spPr bwMode="auto">
          <a:xfrm>
            <a:off x="97555" y="164502"/>
            <a:ext cx="5184775" cy="4755148"/>
          </a:xfrm>
          <a:prstGeom prst="rect">
            <a:avLst/>
          </a:prstGeom>
          <a:noFill/>
          <a:ln w="9525">
            <a:noFill/>
            <a:miter lim="800000"/>
            <a:headEnd/>
            <a:tailEnd/>
          </a:ln>
        </p:spPr>
        <p:txBody>
          <a:bodyPr anchor="ctr">
            <a:spAutoFit/>
          </a:bodyPr>
          <a:lstStyle/>
          <a:p>
            <a:pPr>
              <a:defRPr/>
            </a:pPr>
            <a:r>
              <a:rPr lang="tr-TR" sz="1600" b="1" u="sng" dirty="0">
                <a:latin typeface="+mj-lt"/>
                <a:cs typeface="Arial" charset="0"/>
              </a:rPr>
              <a:t>Keşif özeti hazırlama aşamasında başvuru sahibi aşağıdaki hususlara dikkat etmelidir. </a:t>
            </a:r>
            <a:endParaRPr lang="tr-TR" sz="1600" dirty="0">
              <a:latin typeface="+mj-lt"/>
              <a:cs typeface="Arial" charset="0"/>
            </a:endParaRPr>
          </a:p>
          <a:p>
            <a:pPr algn="just">
              <a:defRPr/>
            </a:pPr>
            <a:endParaRPr lang="tr-TR" sz="900" b="1" dirty="0">
              <a:latin typeface="+mj-lt"/>
              <a:cs typeface="Arial" charset="0"/>
            </a:endParaRPr>
          </a:p>
          <a:p>
            <a:pPr marL="177800" indent="-177800" algn="just">
              <a:buClr>
                <a:srgbClr val="C00000"/>
              </a:buClr>
              <a:buSzPct val="150000"/>
              <a:buFont typeface="Arial" pitchFamily="34" charset="0"/>
              <a:buChar char="•"/>
              <a:defRPr/>
            </a:pPr>
            <a:r>
              <a:rPr lang="tr-TR" sz="1400" dirty="0">
                <a:latin typeface="+mj-lt"/>
                <a:cs typeface="Arial" charset="0"/>
              </a:rPr>
              <a:t>Yapım işlerinde teknik şartname ile birlikte </a:t>
            </a:r>
            <a:r>
              <a:rPr lang="tr-TR" sz="1400" b="1" u="sng" dirty="0">
                <a:latin typeface="+mj-lt"/>
                <a:cs typeface="Arial" charset="0"/>
              </a:rPr>
              <a:t>bir Keşif Özeti de hazırlamalıdır. </a:t>
            </a:r>
            <a:r>
              <a:rPr lang="tr-TR" sz="1400" dirty="0">
                <a:latin typeface="+mj-lt"/>
                <a:cs typeface="Arial" charset="0"/>
              </a:rPr>
              <a:t> Keşif özeti, yapım işinin çizimleri ve teknik şartname ile birlikte yüklenicilere mutlaka gönderilmelidir. </a:t>
            </a:r>
          </a:p>
          <a:p>
            <a:pPr marL="177800" indent="-177800" algn="just">
              <a:buClr>
                <a:srgbClr val="C00000"/>
              </a:buClr>
              <a:buSzPct val="150000"/>
              <a:buFont typeface="Arial" pitchFamily="34" charset="0"/>
              <a:buChar char="•"/>
              <a:defRPr/>
            </a:pPr>
            <a:endParaRPr lang="tr-TR" sz="500" dirty="0">
              <a:latin typeface="+mj-lt"/>
              <a:cs typeface="Arial" charset="0"/>
            </a:endParaRPr>
          </a:p>
          <a:p>
            <a:pPr marL="177800" indent="-177800" algn="just">
              <a:buClr>
                <a:srgbClr val="C00000"/>
              </a:buClr>
              <a:buSzPct val="150000"/>
              <a:buFont typeface="Arial" pitchFamily="34" charset="0"/>
              <a:buChar char="•"/>
              <a:defRPr/>
            </a:pPr>
            <a:r>
              <a:rPr lang="tr-TR" sz="1400" dirty="0">
                <a:latin typeface="+mj-lt"/>
                <a:cs typeface="Arial" charset="0"/>
              </a:rPr>
              <a:t>Keşif özeti mutlaka yanda yer alan formata uygun olarak hazırlamalıdır. Keşif özeti, başvuru yapılacak tedbirin uygun harcamalar listesinde belirtilen her bir inşaat mahal’i için ayrı ayrı hazırlanmalı, keşif özetleri kesinlikle başvuru yapılacak tedbir kapsamında yatırım yapılması düşünülen tüm inşaat işleri ve yapılar için bütün olarak hazırlanmamalıdır. </a:t>
            </a:r>
          </a:p>
          <a:p>
            <a:pPr marL="177800" indent="-177800" algn="just">
              <a:buClr>
                <a:srgbClr val="C00000"/>
              </a:buClr>
              <a:buSzPct val="150000"/>
              <a:buFont typeface="Arial" pitchFamily="34" charset="0"/>
              <a:buChar char="•"/>
              <a:defRPr/>
            </a:pPr>
            <a:endParaRPr lang="tr-TR" sz="500" dirty="0">
              <a:latin typeface="+mj-lt"/>
              <a:cs typeface="Arial" charset="0"/>
            </a:endParaRPr>
          </a:p>
          <a:p>
            <a:pPr marL="177800" indent="-177800" algn="just">
              <a:buClr>
                <a:srgbClr val="C00000"/>
              </a:buClr>
              <a:buSzPct val="150000"/>
              <a:buFont typeface="Arial" pitchFamily="34" charset="0"/>
              <a:buChar char="•"/>
              <a:defRPr/>
            </a:pPr>
            <a:r>
              <a:rPr lang="tr-TR" sz="1400" b="1" dirty="0">
                <a:latin typeface="+mj-lt"/>
                <a:cs typeface="Arial" charset="0"/>
              </a:rPr>
              <a:t>Keşif özetinde, başvuru çağrı </a:t>
            </a:r>
            <a:r>
              <a:rPr lang="tr-TR" sz="1400" b="1">
                <a:latin typeface="+mj-lt"/>
                <a:cs typeface="Arial" charset="0"/>
              </a:rPr>
              <a:t>ilanına </a:t>
            </a:r>
            <a:r>
              <a:rPr lang="tr-TR" sz="1400" b="1" smtClean="0">
                <a:latin typeface="+mj-lt"/>
                <a:cs typeface="Arial" charset="0"/>
              </a:rPr>
              <a:t>çıkılan yıla ait Çevre ve Şehircilik Bakanlığı tarafından </a:t>
            </a:r>
            <a:r>
              <a:rPr lang="tr-TR" sz="1400" b="1">
                <a:latin typeface="+mj-lt"/>
                <a:cs typeface="Arial" charset="0"/>
              </a:rPr>
              <a:t>açıklanan </a:t>
            </a:r>
            <a:r>
              <a:rPr lang="tr-TR" sz="1400" b="1" smtClean="0">
                <a:latin typeface="+mj-lt"/>
                <a:cs typeface="Arial" charset="0"/>
              </a:rPr>
              <a:t>güncel </a:t>
            </a:r>
            <a:r>
              <a:rPr lang="tr-TR" sz="1400" b="1" dirty="0">
                <a:latin typeface="+mj-lt"/>
                <a:cs typeface="Arial" charset="0"/>
              </a:rPr>
              <a:t>poz numaraları kullanılmalıdır</a:t>
            </a:r>
            <a:r>
              <a:rPr lang="tr-TR" sz="1400" b="1">
                <a:latin typeface="+mj-lt"/>
                <a:cs typeface="Arial" charset="0"/>
              </a:rPr>
              <a:t>. </a:t>
            </a:r>
            <a:r>
              <a:rPr lang="tr-TR" sz="1400" b="1">
                <a:cs typeface="Arial" charset="0"/>
              </a:rPr>
              <a:t>Çevre ve Şehircilik </a:t>
            </a:r>
            <a:r>
              <a:rPr lang="tr-TR" sz="1400" b="1">
                <a:cs typeface="Arial" charset="0"/>
              </a:rPr>
              <a:t>Bakanlığı </a:t>
            </a:r>
            <a:r>
              <a:rPr lang="tr-TR" sz="1400" b="1" smtClean="0">
                <a:cs typeface="Arial" charset="0"/>
              </a:rPr>
              <a:t> veya TKDK özel pozları </a:t>
            </a:r>
            <a:r>
              <a:rPr lang="tr-TR" sz="1400" b="1" smtClean="0">
                <a:latin typeface="+mj-lt"/>
                <a:cs typeface="Arial" charset="0"/>
              </a:rPr>
              <a:t>dışında </a:t>
            </a:r>
            <a:r>
              <a:rPr lang="tr-TR" sz="1400" b="1" dirty="0">
                <a:latin typeface="+mj-lt"/>
                <a:cs typeface="Arial" charset="0"/>
              </a:rPr>
              <a:t>diğer kamu ve özel kuruluşlar tarafından belirlenen poz numaraları kullanıldığı takdirde veya poz numarası ile işin adının tutarlı olmadığı durumlarda bu kalemler Kurum tarafından </a:t>
            </a:r>
            <a:r>
              <a:rPr lang="tr-TR" sz="1400" b="1" u="sng" dirty="0">
                <a:latin typeface="+mj-lt"/>
                <a:cs typeface="Arial" charset="0"/>
              </a:rPr>
              <a:t>uygun olmayan harcama olarak</a:t>
            </a:r>
            <a:r>
              <a:rPr lang="tr-TR" sz="1400" b="1" dirty="0">
                <a:latin typeface="+mj-lt"/>
                <a:cs typeface="Arial" charset="0"/>
              </a:rPr>
              <a:t> kabul edilecektir. </a:t>
            </a:r>
            <a:endParaRPr lang="tr-TR" sz="500" dirty="0">
              <a:latin typeface="+mj-lt"/>
              <a:cs typeface="Arial" charset="0"/>
            </a:endParaRPr>
          </a:p>
        </p:txBody>
      </p:sp>
      <p:sp>
        <p:nvSpPr>
          <p:cNvPr id="6" name="Text Box 16"/>
          <p:cNvSpPr txBox="1">
            <a:spLocks noChangeArrowheads="1"/>
          </p:cNvSpPr>
          <p:nvPr/>
        </p:nvSpPr>
        <p:spPr bwMode="auto">
          <a:xfrm>
            <a:off x="5626970" y="458788"/>
            <a:ext cx="3349625" cy="369887"/>
          </a:xfrm>
          <a:prstGeom prst="rect">
            <a:avLst/>
          </a:prstGeom>
          <a:noFill/>
          <a:ln w="9525">
            <a:noFill/>
            <a:miter lim="800000"/>
            <a:headEnd/>
            <a:tailEnd/>
          </a:ln>
        </p:spPr>
        <p:txBody>
          <a:bodyPr>
            <a:spAutoFit/>
          </a:bodyPr>
          <a:lstStyle/>
          <a:p>
            <a:pPr algn="ctr">
              <a:defRPr/>
            </a:pPr>
            <a:r>
              <a:rPr lang="tr-TR" b="1" dirty="0">
                <a:solidFill>
                  <a:srgbClr val="0E479A"/>
                </a:solidFill>
                <a:latin typeface="+mj-lt"/>
                <a:cs typeface="Arial" charset="0"/>
              </a:rPr>
              <a:t>Keşif Özeti Formatı</a:t>
            </a:r>
          </a:p>
        </p:txBody>
      </p:sp>
      <p:graphicFrame>
        <p:nvGraphicFramePr>
          <p:cNvPr id="7" name="8 Tablo"/>
          <p:cNvGraphicFramePr>
            <a:graphicFrameLocks noGrp="1"/>
          </p:cNvGraphicFramePr>
          <p:nvPr>
            <p:extLst>
              <p:ext uri="{D42A27DB-BD31-4B8C-83A1-F6EECF244321}">
                <p14:modId xmlns:p14="http://schemas.microsoft.com/office/powerpoint/2010/main" val="3031818408"/>
              </p:ext>
            </p:extLst>
          </p:nvPr>
        </p:nvGraphicFramePr>
        <p:xfrm>
          <a:off x="5501556" y="995972"/>
          <a:ext cx="3600451" cy="1978025"/>
        </p:xfrm>
        <a:graphic>
          <a:graphicData uri="http://schemas.openxmlformats.org/drawingml/2006/table">
            <a:tbl>
              <a:tblPr/>
              <a:tblGrid>
                <a:gridCol w="614555">
                  <a:extLst>
                    <a:ext uri="{9D8B030D-6E8A-4147-A177-3AD203B41FA5}">
                      <a16:colId xmlns:a16="http://schemas.microsoft.com/office/drawing/2014/main" val="20000"/>
                    </a:ext>
                  </a:extLst>
                </a:gridCol>
                <a:gridCol w="337844">
                  <a:extLst>
                    <a:ext uri="{9D8B030D-6E8A-4147-A177-3AD203B41FA5}">
                      <a16:colId xmlns:a16="http://schemas.microsoft.com/office/drawing/2014/main" val="20001"/>
                    </a:ext>
                  </a:extLst>
                </a:gridCol>
                <a:gridCol w="778323">
                  <a:extLst>
                    <a:ext uri="{9D8B030D-6E8A-4147-A177-3AD203B41FA5}">
                      <a16:colId xmlns:a16="http://schemas.microsoft.com/office/drawing/2014/main" val="20002"/>
                    </a:ext>
                  </a:extLst>
                </a:gridCol>
                <a:gridCol w="830747">
                  <a:extLst>
                    <a:ext uri="{9D8B030D-6E8A-4147-A177-3AD203B41FA5}">
                      <a16:colId xmlns:a16="http://schemas.microsoft.com/office/drawing/2014/main" val="20003"/>
                    </a:ext>
                  </a:extLst>
                </a:gridCol>
                <a:gridCol w="484602">
                  <a:extLst>
                    <a:ext uri="{9D8B030D-6E8A-4147-A177-3AD203B41FA5}">
                      <a16:colId xmlns:a16="http://schemas.microsoft.com/office/drawing/2014/main" val="20004"/>
                    </a:ext>
                  </a:extLst>
                </a:gridCol>
                <a:gridCol w="554380">
                  <a:extLst>
                    <a:ext uri="{9D8B030D-6E8A-4147-A177-3AD203B41FA5}">
                      <a16:colId xmlns:a16="http://schemas.microsoft.com/office/drawing/2014/main" val="20005"/>
                    </a:ext>
                  </a:extLst>
                </a:gridCol>
              </a:tblGrid>
              <a:tr h="287515">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1" u="none" strike="noStrike" cap="none" normalizeH="0" baseline="0" dirty="0" smtClean="0">
                          <a:ln>
                            <a:noFill/>
                          </a:ln>
                          <a:solidFill>
                            <a:srgbClr val="548DD4"/>
                          </a:solidFill>
                          <a:effectLst/>
                          <a:latin typeface="Garamond" pitchFamily="18" charset="0"/>
                          <a:cs typeface="Times New Roman" pitchFamily="18" charset="0"/>
                        </a:rPr>
                        <a:t>&lt;Bina/Yapı Adı&gt; </a:t>
                      </a:r>
                      <a:endParaRPr kumimoji="0" lang="tr-TR"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1" u="none" strike="noStrike" cap="none" normalizeH="0" baseline="0" dirty="0" smtClean="0">
                          <a:ln>
                            <a:noFill/>
                          </a:ln>
                          <a:solidFill>
                            <a:schemeClr val="tx1"/>
                          </a:solidFill>
                          <a:effectLst/>
                          <a:latin typeface="Garamond" pitchFamily="18" charset="0"/>
                          <a:cs typeface="Times New Roman" pitchFamily="18" charset="0"/>
                        </a:rPr>
                        <a:t>(Örnek; Ahır, Kaba yem deposu, Üretim binası vb</a:t>
                      </a:r>
                      <a:r>
                        <a:rPr kumimoji="0" lang="tr-TR" sz="9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tr-TR" sz="900" b="0" i="1" u="none" strike="noStrike" cap="none" normalizeH="0" baseline="0" dirty="0" smtClean="0">
                          <a:ln>
                            <a:noFill/>
                          </a:ln>
                          <a:solidFill>
                            <a:schemeClr val="tx1"/>
                          </a:solidFill>
                          <a:effectLst/>
                          <a:latin typeface="Garamond" pitchFamily="18" charset="0"/>
                          <a:cs typeface="Times New Roman" pitchFamily="18" charset="0"/>
                        </a:rPr>
                        <a:t>)</a:t>
                      </a:r>
                      <a:endParaRPr kumimoji="0" lang="tr-TR"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231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Garamond" pitchFamily="18" charset="0"/>
                          <a:cs typeface="Times New Roman" pitchFamily="18" charset="0"/>
                        </a:rPr>
                        <a:t>Uygun Harcama Kaleminin Ek-1’de yer alan adı</a:t>
                      </a:r>
                      <a:endParaRPr kumimoji="0" lang="tr-TR"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Garamond" pitchFamily="18" charset="0"/>
                          <a:cs typeface="Times New Roman" pitchFamily="18" charset="0"/>
                        </a:rPr>
                        <a:t>No</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Garamond" pitchFamily="18" charset="0"/>
                          <a:cs typeface="Times New Roman" pitchFamily="18" charset="0"/>
                        </a:rPr>
                        <a:t>Poz No</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Garamond" pitchFamily="18" charset="0"/>
                          <a:cs typeface="Times New Roman" pitchFamily="18" charset="0"/>
                        </a:rPr>
                        <a:t>Yapım İşinin adı</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Garamond" pitchFamily="18" charset="0"/>
                          <a:cs typeface="Times New Roman" pitchFamily="18" charset="0"/>
                        </a:rPr>
                        <a:t>Birimi</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Garamond" pitchFamily="18" charset="0"/>
                          <a:cs typeface="Times New Roman" pitchFamily="18" charset="0"/>
                        </a:rPr>
                        <a:t>Miktarı</a:t>
                      </a:r>
                      <a:endParaRPr kumimoji="0" lang="tr-TR"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9D9"/>
                    </a:solidFill>
                  </a:tcPr>
                </a:tc>
                <a:extLst>
                  <a:ext uri="{0D108BD9-81ED-4DB2-BD59-A6C34878D82A}">
                    <a16:rowId xmlns:a16="http://schemas.microsoft.com/office/drawing/2014/main" val="10001"/>
                  </a:ext>
                </a:extLst>
              </a:tr>
              <a:tr h="144552">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Beton işleri (Örnek)</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1</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4552">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2</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4552">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3</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4552">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1</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4552">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2</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44552">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Garamond" pitchFamily="18" charset="0"/>
                          <a:cs typeface="Times New Roman" pitchFamily="18" charset="0"/>
                        </a:rPr>
                        <a:t>3</a:t>
                      </a:r>
                      <a:endParaRPr kumimoji="0" lang="tr-TR"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dirty="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dirty="0" smtClean="0">
                        <a:ln>
                          <a:noFill/>
                        </a:ln>
                        <a:solidFill>
                          <a:schemeClr val="tx1"/>
                        </a:solidFill>
                        <a:effectLst/>
                        <a:latin typeface="Garamond" pitchFamily="18" charset="0"/>
                        <a:cs typeface="Times New Roman" pitchFamily="18" charset="0"/>
                      </a:endParaRPr>
                    </a:p>
                  </a:txBody>
                  <a:tcPr marL="54010" marR="5401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 name="Dikdörtgen 1"/>
          <p:cNvSpPr/>
          <p:nvPr/>
        </p:nvSpPr>
        <p:spPr>
          <a:xfrm>
            <a:off x="5359052" y="3240369"/>
            <a:ext cx="3617543" cy="1384995"/>
          </a:xfrm>
          <a:prstGeom prst="rect">
            <a:avLst/>
          </a:prstGeom>
        </p:spPr>
        <p:txBody>
          <a:bodyPr wrap="square">
            <a:spAutoFit/>
          </a:bodyPr>
          <a:lstStyle/>
          <a:p>
            <a:pPr algn="just">
              <a:defRPr/>
            </a:pPr>
            <a:r>
              <a:rPr lang="tr-TR" sz="1200">
                <a:cs typeface="Arial" charset="0"/>
              </a:rPr>
              <a:t>Örneğin; 101-1 Süt Üreten Tarımsal İşletmelere Yatırım tedbiri için uygun harcamalar listesinde yer alan; ahır,  yem deposu, silaj havuzu, makine garajı gibi münferit 4 yapı inşaatı düşünülüyor ise, her bir münferit yapı için ayrı keşif özeti hazırlanmalı ve teklifler de bu çerçevede alınmalıdır.</a:t>
            </a:r>
            <a:endParaRPr lang="tr-TR" sz="1200" dirty="0">
              <a:cs typeface="Arial" charset="0"/>
            </a:endParaRPr>
          </a:p>
        </p:txBody>
      </p:sp>
    </p:spTree>
    <p:extLst>
      <p:ext uri="{BB962C8B-B14F-4D97-AF65-F5344CB8AC3E}">
        <p14:creationId xmlns:p14="http://schemas.microsoft.com/office/powerpoint/2010/main" val="622187564"/>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9"/>
          <p:cNvSpPr>
            <a:spLocks noGrp="1"/>
          </p:cNvSpPr>
          <p:nvPr>
            <p:ph type="sldNum" sz="quarter" idx="2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Roboto" charset="0"/>
                <a:ea typeface="ＭＳ Ｐゴシック" charset="0"/>
                <a:cs typeface="ＭＳ Ｐゴシック" charset="0"/>
              </a:defRPr>
            </a:lvl1pPr>
            <a:lvl2pPr marL="742950" indent="-285750">
              <a:defRPr sz="2400">
                <a:solidFill>
                  <a:schemeClr val="tx1"/>
                </a:solidFill>
                <a:latin typeface="Roboto" charset="0"/>
                <a:ea typeface="ＭＳ Ｐゴシック" charset="0"/>
              </a:defRPr>
            </a:lvl2pPr>
            <a:lvl3pPr marL="1143000" indent="-228600">
              <a:defRPr sz="2400">
                <a:solidFill>
                  <a:schemeClr val="tx1"/>
                </a:solidFill>
                <a:latin typeface="Roboto" charset="0"/>
                <a:ea typeface="ＭＳ Ｐゴシック" charset="0"/>
              </a:defRPr>
            </a:lvl3pPr>
            <a:lvl4pPr marL="1600200" indent="-228600">
              <a:defRPr sz="2400">
                <a:solidFill>
                  <a:schemeClr val="tx1"/>
                </a:solidFill>
                <a:latin typeface="Roboto" charset="0"/>
                <a:ea typeface="ＭＳ Ｐゴシック" charset="0"/>
              </a:defRPr>
            </a:lvl4pPr>
            <a:lvl5pPr marL="2057400" indent="-228600">
              <a:defRPr sz="2400">
                <a:solidFill>
                  <a:schemeClr val="tx1"/>
                </a:solidFill>
                <a:latin typeface="Roboto" charset="0"/>
                <a:ea typeface="ＭＳ Ｐゴシック" charset="0"/>
              </a:defRPr>
            </a:lvl5pPr>
            <a:lvl6pPr marL="2514600" indent="-228600" eaLnBrk="0" fontAlgn="base" hangingPunct="0">
              <a:spcBef>
                <a:spcPct val="0"/>
              </a:spcBef>
              <a:spcAft>
                <a:spcPct val="0"/>
              </a:spcAft>
              <a:defRPr sz="2400">
                <a:solidFill>
                  <a:schemeClr val="tx1"/>
                </a:solidFill>
                <a:latin typeface="Roboto" charset="0"/>
                <a:ea typeface="ＭＳ Ｐゴシック" charset="0"/>
              </a:defRPr>
            </a:lvl6pPr>
            <a:lvl7pPr marL="2971800" indent="-228600" eaLnBrk="0" fontAlgn="base" hangingPunct="0">
              <a:spcBef>
                <a:spcPct val="0"/>
              </a:spcBef>
              <a:spcAft>
                <a:spcPct val="0"/>
              </a:spcAft>
              <a:defRPr sz="2400">
                <a:solidFill>
                  <a:schemeClr val="tx1"/>
                </a:solidFill>
                <a:latin typeface="Roboto" charset="0"/>
                <a:ea typeface="ＭＳ Ｐゴシック" charset="0"/>
              </a:defRPr>
            </a:lvl7pPr>
            <a:lvl8pPr marL="3429000" indent="-228600" eaLnBrk="0" fontAlgn="base" hangingPunct="0">
              <a:spcBef>
                <a:spcPct val="0"/>
              </a:spcBef>
              <a:spcAft>
                <a:spcPct val="0"/>
              </a:spcAft>
              <a:defRPr sz="2400">
                <a:solidFill>
                  <a:schemeClr val="tx1"/>
                </a:solidFill>
                <a:latin typeface="Roboto" charset="0"/>
                <a:ea typeface="ＭＳ Ｐゴシック" charset="0"/>
              </a:defRPr>
            </a:lvl8pPr>
            <a:lvl9pPr marL="3886200" indent="-228600" eaLnBrk="0" fontAlgn="base" hangingPunct="0">
              <a:spcBef>
                <a:spcPct val="0"/>
              </a:spcBef>
              <a:spcAft>
                <a:spcPct val="0"/>
              </a:spcAft>
              <a:defRPr sz="2400">
                <a:solidFill>
                  <a:schemeClr val="tx1"/>
                </a:solidFill>
                <a:latin typeface="Roboto" charset="0"/>
                <a:ea typeface="ＭＳ Ｐゴシック" charset="0"/>
              </a:defRPr>
            </a:lvl9pPr>
          </a:lstStyle>
          <a:p>
            <a:r>
              <a:rPr lang="en-US" sz="900" dirty="0" err="1" smtClean="0">
                <a:solidFill>
                  <a:srgbClr val="FFFFFF"/>
                </a:solidFill>
                <a:latin typeface="Avenir Medium" charset="0"/>
                <a:cs typeface="Avenir Light" charset="0"/>
              </a:rPr>
              <a:t>Sayfa</a:t>
            </a:r>
            <a:r>
              <a:rPr lang="en-US" sz="900" dirty="0" smtClean="0">
                <a:solidFill>
                  <a:srgbClr val="FFFFFF"/>
                </a:solidFill>
                <a:latin typeface="Avenir Medium" charset="0"/>
                <a:cs typeface="Avenir Light" charset="0"/>
              </a:rPr>
              <a:t> </a:t>
            </a:r>
            <a:fld id="{E6884BF3-5F36-A44D-81B8-81CACBDE2B79}" type="slidenum">
              <a:rPr lang="en-US" sz="900">
                <a:solidFill>
                  <a:srgbClr val="FFFFFF"/>
                </a:solidFill>
                <a:latin typeface="Avenir Medium" charset="0"/>
                <a:cs typeface="Avenir Light" charset="0"/>
              </a:rPr>
              <a:pPr/>
              <a:t>9</a:t>
            </a:fld>
            <a:endParaRPr lang="en-US" sz="900" dirty="0">
              <a:solidFill>
                <a:srgbClr val="FFFFFF"/>
              </a:solidFill>
              <a:latin typeface="Avenir Medium" charset="0"/>
              <a:cs typeface="Avenir Light" charset="0"/>
            </a:endParaRPr>
          </a:p>
        </p:txBody>
      </p:sp>
      <p:sp>
        <p:nvSpPr>
          <p:cNvPr id="4" name="2 Alt Başlık"/>
          <p:cNvSpPr txBox="1">
            <a:spLocks/>
          </p:cNvSpPr>
          <p:nvPr/>
        </p:nvSpPr>
        <p:spPr>
          <a:xfrm>
            <a:off x="558800" y="828675"/>
            <a:ext cx="7956550" cy="3426802"/>
          </a:xfrm>
          <a:prstGeom prst="rect">
            <a:avLst/>
          </a:prstGeom>
        </p:spPr>
        <p:txBody>
          <a:bodyPr anchor="ctr">
            <a:noAutofit/>
          </a:bodyPr>
          <a:lstStyle>
            <a:lvl1pPr marL="171450" indent="-171450" algn="l" rtl="0" eaLnBrk="1" fontAlgn="base" hangingPunct="1">
              <a:lnSpc>
                <a:spcPct val="90000"/>
              </a:lnSpc>
              <a:spcBef>
                <a:spcPts val="750"/>
              </a:spcBef>
              <a:spcAft>
                <a:spcPct val="0"/>
              </a:spcAft>
              <a:buFont typeface="Arial" charset="0"/>
              <a:buChar char="•"/>
              <a:defRPr sz="1100" kern="1200">
                <a:solidFill>
                  <a:schemeClr val="tx1"/>
                </a:solidFill>
                <a:latin typeface="Avenir Medium"/>
                <a:ea typeface="ＭＳ Ｐゴシック" charset="0"/>
                <a:cs typeface="Avenir Medium"/>
              </a:defRPr>
            </a:lvl1pPr>
            <a:lvl2pPr marL="5143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2pPr>
            <a:lvl3pPr marL="8572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3pPr>
            <a:lvl4pPr marL="12001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4pPr>
            <a:lvl5pPr marL="1543050" indent="-171450" algn="l" rtl="0" eaLnBrk="1" fontAlgn="base" hangingPunct="1">
              <a:lnSpc>
                <a:spcPct val="90000"/>
              </a:lnSpc>
              <a:spcBef>
                <a:spcPts val="375"/>
              </a:spcBef>
              <a:spcAft>
                <a:spcPct val="0"/>
              </a:spcAft>
              <a:buFont typeface="Arial" charset="0"/>
              <a:buChar char="•"/>
              <a:defRPr sz="1100" kern="1200">
                <a:solidFill>
                  <a:schemeClr val="tx1"/>
                </a:solidFill>
                <a:latin typeface="Avenir Medium"/>
                <a:ea typeface="ＭＳ Ｐゴシック" charset="0"/>
                <a:cs typeface="Avenir Medium"/>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gn="just">
              <a:buClr>
                <a:srgbClr val="FF0000"/>
              </a:buClr>
              <a:buFont typeface="Wingdings" panose="05000000000000000000" pitchFamily="2" charset="2"/>
              <a:buChar char="ü"/>
            </a:pPr>
            <a:endParaRPr lang="tr-TR" altLang="tr-TR" sz="1800" dirty="0"/>
          </a:p>
        </p:txBody>
      </p:sp>
      <p:sp>
        <p:nvSpPr>
          <p:cNvPr id="5" name="9 Metin kutusu"/>
          <p:cNvSpPr txBox="1"/>
          <p:nvPr/>
        </p:nvSpPr>
        <p:spPr>
          <a:xfrm>
            <a:off x="199231" y="316889"/>
            <a:ext cx="8675687" cy="1461939"/>
          </a:xfrm>
          <a:prstGeom prst="rect">
            <a:avLst/>
          </a:prstGeom>
          <a:noFill/>
        </p:spPr>
        <p:txBody>
          <a:bodyPr>
            <a:spAutoFit/>
          </a:bodyPr>
          <a:lstStyle/>
          <a:p>
            <a:pPr marL="177800" indent="-177800" algn="just">
              <a:buClr>
                <a:srgbClr val="C00000"/>
              </a:buClr>
              <a:buSzPct val="150000"/>
              <a:buFont typeface="Arial" pitchFamily="34" charset="0"/>
              <a:buChar char="•"/>
              <a:defRPr/>
            </a:pPr>
            <a:r>
              <a:rPr lang="tr-TR" sz="1600" b="1" dirty="0">
                <a:latin typeface="+mj-lt"/>
                <a:cs typeface="Arial" charset="0"/>
              </a:rPr>
              <a:t>Başvuru sahibi ilgili alım kapsamında </a:t>
            </a:r>
            <a:r>
              <a:rPr lang="tr-TR" sz="1600" b="1" dirty="0">
                <a:solidFill>
                  <a:srgbClr val="C00000"/>
                </a:solidFill>
                <a:latin typeface="+mj-lt"/>
                <a:cs typeface="Arial" charset="0"/>
              </a:rPr>
              <a:t>TEKLİF GEÇERLİLİK SÜRESİNİ </a:t>
            </a:r>
            <a:r>
              <a:rPr lang="tr-TR" sz="1600" b="1" dirty="0">
                <a:latin typeface="+mj-lt"/>
                <a:cs typeface="Arial" charset="0"/>
              </a:rPr>
              <a:t>belirlemeli ve bu geçerlilik süresini teklif davet mektubuna yazarak bu süreye uygun teklif almalıdır. </a:t>
            </a:r>
          </a:p>
          <a:p>
            <a:pPr marL="177800" indent="-177800" algn="just">
              <a:buClr>
                <a:srgbClr val="C00000"/>
              </a:buClr>
              <a:buSzPct val="150000"/>
              <a:buFont typeface="Arial" pitchFamily="34" charset="0"/>
              <a:buChar char="•"/>
              <a:defRPr/>
            </a:pPr>
            <a:endParaRPr lang="tr-TR" sz="900" b="1" dirty="0">
              <a:latin typeface="+mj-lt"/>
              <a:cs typeface="Arial" charset="0"/>
            </a:endParaRPr>
          </a:p>
          <a:p>
            <a:pPr marL="177800" indent="-177800" algn="just">
              <a:buClr>
                <a:srgbClr val="C00000"/>
              </a:buClr>
              <a:buSzPct val="150000"/>
              <a:buFont typeface="Arial" pitchFamily="34" charset="0"/>
              <a:buChar char="•"/>
              <a:defRPr/>
            </a:pPr>
            <a:r>
              <a:rPr lang="tr-TR" sz="1600" b="1" dirty="0">
                <a:latin typeface="+mj-lt"/>
                <a:cs typeface="Arial" charset="0"/>
              </a:rPr>
              <a:t>Tüm tekliflerde, teklif geçerlilik süresi </a:t>
            </a:r>
            <a:r>
              <a:rPr lang="tr-TR" sz="1600" b="1" u="sng" dirty="0">
                <a:solidFill>
                  <a:srgbClr val="C00000"/>
                </a:solidFill>
                <a:latin typeface="+mj-lt"/>
                <a:cs typeface="Arial" charset="0"/>
              </a:rPr>
              <a:t>EN AZ BAŞVURU TESLİM TARİHİNİ KAPSAMALIDIR</a:t>
            </a:r>
            <a:r>
              <a:rPr lang="tr-TR" sz="1600" b="1" u="sng" dirty="0">
                <a:latin typeface="+mj-lt"/>
                <a:cs typeface="Arial" charset="0"/>
              </a:rPr>
              <a:t>.</a:t>
            </a:r>
            <a:r>
              <a:rPr lang="tr-TR" sz="1600" b="1" dirty="0">
                <a:latin typeface="+mj-lt"/>
                <a:cs typeface="Arial" charset="0"/>
              </a:rPr>
              <a:t> Yani başvuru yapıldığı tarih itibariyle başvuru dosyasında bulunan tüm teklifler geçerli olmalıdır. </a:t>
            </a:r>
            <a:endParaRPr lang="tr-TR" sz="1600" dirty="0">
              <a:latin typeface="+mj-lt"/>
              <a:cs typeface="Arial" charset="0"/>
            </a:endParaRPr>
          </a:p>
        </p:txBody>
      </p:sp>
      <p:sp>
        <p:nvSpPr>
          <p:cNvPr id="6" name="10 Metin kutusu"/>
          <p:cNvSpPr txBox="1"/>
          <p:nvPr/>
        </p:nvSpPr>
        <p:spPr>
          <a:xfrm>
            <a:off x="199231" y="1880996"/>
            <a:ext cx="8532812" cy="3046988"/>
          </a:xfrm>
          <a:prstGeom prst="rect">
            <a:avLst/>
          </a:prstGeom>
          <a:noFill/>
        </p:spPr>
        <p:txBody>
          <a:bodyPr>
            <a:spAutoFit/>
          </a:bodyPr>
          <a:lstStyle/>
          <a:p>
            <a:pPr>
              <a:defRPr/>
            </a:pPr>
            <a:r>
              <a:rPr lang="tr-TR" sz="2000" b="1" dirty="0">
                <a:solidFill>
                  <a:srgbClr val="0070C0"/>
                </a:solidFill>
                <a:latin typeface="+mj-lt"/>
                <a:cs typeface="Arial" charset="0"/>
              </a:rPr>
              <a:t>TEKLİF GEÇERLİLİK SÜRESİ BELİRLENİRKEN:</a:t>
            </a:r>
          </a:p>
          <a:p>
            <a:pPr>
              <a:defRPr/>
            </a:pPr>
            <a:endParaRPr lang="tr-TR" sz="700" b="1" dirty="0">
              <a:solidFill>
                <a:srgbClr val="0070C0"/>
              </a:solidFill>
              <a:latin typeface="+mj-lt"/>
              <a:cs typeface="Arial" charset="0"/>
            </a:endParaRPr>
          </a:p>
          <a:p>
            <a:pPr marL="273050" indent="-273050" algn="just">
              <a:buClr>
                <a:srgbClr val="C00000"/>
              </a:buClr>
              <a:buSzPct val="150000"/>
              <a:buFont typeface="Arial" pitchFamily="34" charset="0"/>
              <a:buChar char="•"/>
              <a:defRPr/>
            </a:pPr>
            <a:r>
              <a:rPr lang="tr-TR" sz="1600" i="1" dirty="0">
                <a:latin typeface="+mj-lt"/>
                <a:cs typeface="Arial" charset="0"/>
              </a:rPr>
              <a:t>İş planı hazırlama aşamasında gerçekleştirilecek hizmet alımları için </a:t>
            </a:r>
            <a:r>
              <a:rPr lang="tr-TR" sz="1600" b="1" i="1" u="sng" dirty="0">
                <a:latin typeface="+mj-lt"/>
                <a:cs typeface="Arial" charset="0"/>
              </a:rPr>
              <a:t>en az başvuru teslim tarihini</a:t>
            </a:r>
            <a:r>
              <a:rPr lang="tr-TR" sz="1600" b="1" i="1" dirty="0">
                <a:latin typeface="+mj-lt"/>
                <a:cs typeface="Arial" charset="0"/>
              </a:rPr>
              <a:t> </a:t>
            </a:r>
            <a:r>
              <a:rPr lang="tr-TR" sz="1600" i="1" dirty="0">
                <a:latin typeface="+mj-lt"/>
                <a:cs typeface="Arial" charset="0"/>
              </a:rPr>
              <a:t>kapsamalıdır. </a:t>
            </a:r>
          </a:p>
          <a:p>
            <a:pPr marL="273050" indent="-273050" algn="just">
              <a:buClr>
                <a:srgbClr val="C00000"/>
              </a:buClr>
              <a:buSzPct val="150000"/>
              <a:buFont typeface="Arial" pitchFamily="34" charset="0"/>
              <a:buChar char="•"/>
              <a:defRPr/>
            </a:pPr>
            <a:endParaRPr lang="tr-TR" sz="700" b="1" i="1" u="sng" dirty="0">
              <a:latin typeface="+mj-lt"/>
              <a:cs typeface="Arial" charset="0"/>
            </a:endParaRPr>
          </a:p>
          <a:p>
            <a:pPr marL="273050" indent="-273050" algn="just">
              <a:buClr>
                <a:srgbClr val="C00000"/>
              </a:buClr>
              <a:buSzPct val="150000"/>
              <a:buFont typeface="Arial" pitchFamily="34" charset="0"/>
              <a:buChar char="•"/>
              <a:defRPr/>
            </a:pPr>
            <a:r>
              <a:rPr lang="tr-TR" sz="1600" b="1" i="1" u="sng" dirty="0">
                <a:latin typeface="+mj-lt"/>
                <a:cs typeface="Arial" charset="0"/>
              </a:rPr>
              <a:t>Yapım işleri, makine ve ekipman alımı ve görünürlük kapsamındaki harcamalar için alınacak teklifler</a:t>
            </a:r>
            <a:r>
              <a:rPr lang="tr-TR" sz="1600" b="1" i="1" dirty="0">
                <a:latin typeface="+mj-lt"/>
                <a:cs typeface="Arial" charset="0"/>
              </a:rPr>
              <a:t>, </a:t>
            </a:r>
            <a:r>
              <a:rPr lang="tr-TR" sz="1600" i="1" dirty="0">
                <a:latin typeface="+mj-lt"/>
                <a:cs typeface="Arial" charset="0"/>
              </a:rPr>
              <a:t>Kurum ile olası sözleşme imzalama aşamasında geçerliliğini korumalıdır. </a:t>
            </a:r>
          </a:p>
          <a:p>
            <a:pPr marL="273050" indent="-273050" algn="just">
              <a:buClr>
                <a:srgbClr val="C00000"/>
              </a:buClr>
              <a:buSzPct val="150000"/>
              <a:buFont typeface="Arial" pitchFamily="34" charset="0"/>
              <a:buChar char="•"/>
              <a:defRPr/>
            </a:pPr>
            <a:endParaRPr lang="tr-TR" sz="700" i="1" dirty="0">
              <a:latin typeface="+mj-lt"/>
              <a:cs typeface="Arial" charset="0"/>
            </a:endParaRPr>
          </a:p>
          <a:p>
            <a:pPr marL="273050" indent="-273050" algn="just">
              <a:buClr>
                <a:srgbClr val="C00000"/>
              </a:buClr>
              <a:buSzPct val="150000"/>
              <a:buFont typeface="Arial" pitchFamily="34" charset="0"/>
              <a:buChar char="•"/>
              <a:defRPr/>
            </a:pPr>
            <a:r>
              <a:rPr lang="tr-TR" sz="1600" i="1" dirty="0">
                <a:latin typeface="+mj-lt"/>
                <a:cs typeface="Arial" charset="0"/>
              </a:rPr>
              <a:t>Kurum ile olası sözleşme imzalama dönemini kapsayacak şekilde teklif alamayacak ise, en az başvuru teslim tarihini kapsayacak şekilde teklif almalıdır. </a:t>
            </a:r>
          </a:p>
          <a:p>
            <a:pPr marL="273050" indent="-273050" algn="just">
              <a:buClr>
                <a:srgbClr val="C00000"/>
              </a:buClr>
              <a:buSzPct val="150000"/>
              <a:buFont typeface="Arial" pitchFamily="34" charset="0"/>
              <a:buChar char="•"/>
              <a:defRPr/>
            </a:pPr>
            <a:endParaRPr lang="tr-TR" sz="700" i="1" dirty="0">
              <a:latin typeface="+mj-lt"/>
              <a:cs typeface="Arial" charset="0"/>
            </a:endParaRPr>
          </a:p>
          <a:p>
            <a:pPr marL="273050" indent="-273050" algn="just">
              <a:buClr>
                <a:srgbClr val="C00000"/>
              </a:buClr>
              <a:buSzPct val="150000"/>
              <a:buFont typeface="Arial" pitchFamily="34" charset="0"/>
              <a:buChar char="•"/>
              <a:defRPr/>
            </a:pPr>
            <a:r>
              <a:rPr lang="tr-TR" sz="1600" i="1" dirty="0">
                <a:latin typeface="+mj-lt"/>
                <a:cs typeface="Arial" charset="0"/>
              </a:rPr>
              <a:t>Ancak Bu durumda başvuru sahibi oluşabilecek fiyat artışlarının kendisini karşılayacağına </a:t>
            </a:r>
            <a:r>
              <a:rPr lang="tr-TR" sz="1600" i="1">
                <a:latin typeface="+mj-lt"/>
                <a:cs typeface="Arial" charset="0"/>
              </a:rPr>
              <a:t>dair </a:t>
            </a:r>
            <a:r>
              <a:rPr lang="tr-TR" sz="1600" i="1" smtClean="0">
                <a:latin typeface="+mj-lt"/>
                <a:cs typeface="Arial" charset="0"/>
              </a:rPr>
              <a:t>taahhütnameyi başvuru </a:t>
            </a:r>
            <a:r>
              <a:rPr lang="tr-TR" sz="1600" i="1" dirty="0">
                <a:latin typeface="+mj-lt"/>
                <a:cs typeface="Arial" charset="0"/>
              </a:rPr>
              <a:t>formu ekinde mutlaka sunmalıdır.</a:t>
            </a:r>
          </a:p>
        </p:txBody>
      </p:sp>
    </p:spTree>
    <p:extLst>
      <p:ext uri="{BB962C8B-B14F-4D97-AF65-F5344CB8AC3E}">
        <p14:creationId xmlns:p14="http://schemas.microsoft.com/office/powerpoint/2010/main" val="3764221797"/>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tkdk-sunum">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Eye">
      <a:majorFont>
        <a:latin typeface="Bebas"/>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Template" id="{C33AB2A2-EF64-4A01-9BF3-77403BC89E7E}" vid="{E99F0DC9-4BE0-4359-8693-94DF553AE9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9111</TotalTime>
  <Words>2152</Words>
  <Application>Microsoft Office PowerPoint</Application>
  <PresentationFormat>Ekran Gösterisi (16:9)</PresentationFormat>
  <Paragraphs>242</Paragraphs>
  <Slides>18</Slides>
  <Notes>15</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18</vt:i4>
      </vt:variant>
    </vt:vector>
  </HeadingPairs>
  <TitlesOfParts>
    <vt:vector size="30" baseType="lpstr">
      <vt:lpstr>ＭＳ Ｐゴシック</vt:lpstr>
      <vt:lpstr>Arial</vt:lpstr>
      <vt:lpstr>Avenir Black</vt:lpstr>
      <vt:lpstr>Avenir Light</vt:lpstr>
      <vt:lpstr>Avenir Medium</vt:lpstr>
      <vt:lpstr>Bebas</vt:lpstr>
      <vt:lpstr>Calibri</vt:lpstr>
      <vt:lpstr>Garamond</vt:lpstr>
      <vt:lpstr>Roboto</vt:lpstr>
      <vt:lpstr>Times New Roman</vt:lpstr>
      <vt:lpstr>Wingdings</vt:lpstr>
      <vt:lpstr>tkdk-sunum</vt:lpstr>
      <vt:lpstr>PowerPoint Sunusu</vt:lpstr>
      <vt:lpstr>Teklif Alma Kuralları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Umut KİBAR Tel: 0312 409 14 00 / 5569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dc:title>
  <dc:creator>IT-MAN</dc:creator>
  <cp:lastModifiedBy>Umut Kibar</cp:lastModifiedBy>
  <cp:revision>409</cp:revision>
  <cp:lastPrinted>2017-01-10T13:36:31Z</cp:lastPrinted>
  <dcterms:created xsi:type="dcterms:W3CDTF">2015-06-12T20:06:40Z</dcterms:created>
  <dcterms:modified xsi:type="dcterms:W3CDTF">2017-10-13T10:54:11Z</dcterms:modified>
</cp:coreProperties>
</file>