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90" r:id="rId4"/>
    <p:sldId id="291" r:id="rId5"/>
    <p:sldId id="292" r:id="rId6"/>
    <p:sldId id="293" r:id="rId7"/>
    <p:sldId id="294" r:id="rId8"/>
    <p:sldId id="295" r:id="rId9"/>
    <p:sldId id="264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8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35D77-2C36-4519-8001-34EED2CBA24D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4A71C-D3DC-4881-8C67-75C58A198B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72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33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1CDA02-3858-449A-BACC-89C1AE7A92AC}" type="slidenum">
              <a:rPr lang="tr-TR" altLang="tr-TR" smtClean="0"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tr-TR" altLang="tr-T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5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9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48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36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9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68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63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27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00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13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4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956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33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1CDA02-3858-449A-BACC-89C1AE7A92AC}" type="slidenum">
              <a:rPr lang="tr-TR" altLang="tr-TR" smtClean="0"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21</a:t>
            </a:fld>
            <a:endParaRPr lang="tr-TR" altLang="tr-T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9907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91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92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09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11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7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68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1B22-C7FC-42D2-9D73-F658786C07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7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2.37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549276"/>
            <a:ext cx="9144000" cy="4319884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T.C.</a:t>
            </a:r>
            <a:b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GIDA TARIM VE HAYVANCILIK BAKANLIĞI</a:t>
            </a:r>
            <a:b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TARIM REFORMU GENEL MÜDÜRLÜĞÜ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 Yapısal Uyum Yönetim Otoritesi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Daire Başkanlığı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altLang="tr-TR" sz="24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5345723" y="640080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03064"/>
            <a:ext cx="9144000" cy="76832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20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000" b="1" dirty="0" smtClean="0">
              <a:solidFill>
                <a:srgbClr val="63242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000" b="1" dirty="0" smtClean="0">
              <a:solidFill>
                <a:srgbClr val="63242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Ekim 2017,  Antalya</a:t>
            </a:r>
          </a:p>
        </p:txBody>
      </p:sp>
    </p:spTree>
    <p:extLst>
      <p:ext uri="{BB962C8B-B14F-4D97-AF65-F5344CB8AC3E}">
        <p14:creationId xmlns:p14="http://schemas.microsoft.com/office/powerpoint/2010/main" val="14391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10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63272"/>
              </p:ext>
            </p:extLst>
          </p:nvPr>
        </p:nvGraphicFramePr>
        <p:xfrm>
          <a:off x="251520" y="1268760"/>
          <a:ext cx="8640960" cy="3668711"/>
        </p:xfrm>
        <a:graphic>
          <a:graphicData uri="http://schemas.openxmlformats.org/drawingml/2006/table">
            <a:tbl>
              <a:tblPr/>
              <a:tblGrid>
                <a:gridCol w="5428274"/>
                <a:gridCol w="919872"/>
                <a:gridCol w="1194460"/>
                <a:gridCol w="1098354"/>
              </a:tblGrid>
              <a:tr h="61264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6b: Tedbir 103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8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2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Et Sektörü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 işletmelerde brüt katma değer artışı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standartlarını uygulamaya başlayan işletme 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7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tesislerde  kalite etiketi altında gerçekleştirilen üretim değeri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Hayvan refahı standartlarını iyileştiren işletmelerin payı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11 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Atıkların değerlendirilmesi için rendering tesisleri ile sözleşme yapan işletmelerin oranı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405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11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495241"/>
              </p:ext>
            </p:extLst>
          </p:nvPr>
        </p:nvGraphicFramePr>
        <p:xfrm>
          <a:off x="251520" y="1268760"/>
          <a:ext cx="8640960" cy="3602038"/>
        </p:xfrm>
        <a:graphic>
          <a:graphicData uri="http://schemas.openxmlformats.org/drawingml/2006/table">
            <a:tbl>
              <a:tblPr/>
              <a:tblGrid>
                <a:gridCol w="5760640"/>
                <a:gridCol w="792088"/>
                <a:gridCol w="1080120"/>
                <a:gridCol w="1008112"/>
              </a:tblGrid>
              <a:tr h="6127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6c: Tedbir 103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84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3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Meyve ve Sebze sektörü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işletmedeki brüt katma değer artışı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standartlarını uygulamaya başlayan işletme sayısı 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82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Kalite etiketi altında gerçekleştirilen üretim değeri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Ayıklama-sınıflama yada ayıklama –sınıflama-paketleme işlemi altındaki ürün değeri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9 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Yatırımın toplam organik işleme desteği içindeki payı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99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12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503"/>
              </p:ext>
            </p:extLst>
          </p:nvPr>
        </p:nvGraphicFramePr>
        <p:xfrm>
          <a:off x="251520" y="1268760"/>
          <a:ext cx="8640960" cy="4179890"/>
        </p:xfrm>
        <a:graphic>
          <a:graphicData uri="http://schemas.openxmlformats.org/drawingml/2006/table">
            <a:tbl>
              <a:tblPr/>
              <a:tblGrid>
                <a:gridCol w="5428274"/>
                <a:gridCol w="919872"/>
                <a:gridCol w="1194460"/>
                <a:gridCol w="1098354"/>
              </a:tblGrid>
              <a:tr h="6127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6d: Tedbir 103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84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3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Su ürünleri Sektörü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işletmelerdeki brüt katma değer artışı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standartlarını uygulamaya başlayan  işletme sayısı 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Atık işleme uygulayan tesislerin oranı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5 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Kalite etiketi altında gerçekleştirilen üretim değeri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Balık ve su ürünleri arzının ulusal pazardaki artışı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Entegre soğuk zinciri yönetimine sahip işletmeler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İşlenmiş kültür balıkçılığı  ürünleri oranındaki artış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5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41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13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396829"/>
              </p:ext>
            </p:extLst>
          </p:nvPr>
        </p:nvGraphicFramePr>
        <p:xfrm>
          <a:off x="323528" y="1268760"/>
          <a:ext cx="8542458" cy="4427572"/>
        </p:xfrm>
        <a:graphic>
          <a:graphicData uri="http://schemas.openxmlformats.org/drawingml/2006/table">
            <a:tbl>
              <a:tblPr/>
              <a:tblGrid>
                <a:gridCol w="1172199"/>
                <a:gridCol w="888791"/>
                <a:gridCol w="1074934"/>
                <a:gridCol w="1239278"/>
                <a:gridCol w="927361"/>
                <a:gridCol w="1058165"/>
                <a:gridCol w="927361"/>
                <a:gridCol w="1254369"/>
              </a:tblGrid>
              <a:tr h="64004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Tablo 7: Tedbir  </a:t>
                      </a: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302 (</a:t>
                      </a:r>
                      <a:r>
                        <a:rPr kumimoji="0" lang="tr-TR" alt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Kırsal Ekonomik Faaliyetlerin Çeşitlendirilmesi ve Geliştirilmesi</a:t>
                      </a:r>
                      <a:r>
                        <a:rPr kumimoji="0" lang="tr-T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(Avro)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50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Tedbir/Alt tedbir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Alınan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Başvuruların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AB+ TC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Ödemesi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Yapılan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Proje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Ödenen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Miktar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Program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Hedefleri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Hedefin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Oranı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23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b/f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539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302-1(çiftlik faaliyetleri)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10.413</a:t>
                      </a: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7.508</a:t>
                      </a:r>
                    </a:p>
                  </a:txBody>
                  <a:tcPr marL="9144" marR="9144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101.237.682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7.292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96.322.477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3.845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302-2 (mikro işletmeler)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653</a:t>
                      </a: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370</a:t>
                      </a:r>
                    </a:p>
                  </a:txBody>
                  <a:tcPr marL="9144" marR="9144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50.561.357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329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39.688.163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455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302-3 (kırsal turizm)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675</a:t>
                      </a: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412</a:t>
                      </a:r>
                    </a:p>
                  </a:txBody>
                  <a:tcPr marL="9144" marR="9144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67.253.087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48.489.570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912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302-4 (su ürünleri)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29</a:t>
                      </a:r>
                    </a:p>
                  </a:txBody>
                  <a:tcPr marL="9144" marR="9144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2.952.751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1.958.694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302 toplamı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11.809</a:t>
                      </a:r>
                    </a:p>
                  </a:txBody>
                  <a:tcPr marL="44450" marR="44450" marT="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8.319</a:t>
                      </a:r>
                    </a:p>
                  </a:txBody>
                  <a:tcPr marL="9144" marR="9144" marT="9144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222.004.877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8.002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186.458.904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5.269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34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14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352098"/>
              </p:ext>
            </p:extLst>
          </p:nvPr>
        </p:nvGraphicFramePr>
        <p:xfrm>
          <a:off x="251520" y="1268760"/>
          <a:ext cx="8674546" cy="4238628"/>
        </p:xfrm>
        <a:graphic>
          <a:graphicData uri="http://schemas.openxmlformats.org/drawingml/2006/table">
            <a:tbl>
              <a:tblPr/>
              <a:tblGrid>
                <a:gridCol w="5450038"/>
                <a:gridCol w="922004"/>
                <a:gridCol w="1199779"/>
                <a:gridCol w="1102725"/>
              </a:tblGrid>
              <a:tr h="61264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8a: Tedbir 302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2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389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2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2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2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2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28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Çiftlik faaliyetleri</a:t>
                      </a:r>
                    </a:p>
                  </a:txBody>
                  <a:tcPr marL="8021" marR="8021" marT="802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işletmelerde/teşebbüslerde brüt katma değer artışı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27 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Gençler tarafından sunulan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1.537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2.455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Dağlık bölgelerdeki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1.859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4.881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Yerel kırsal kalkınma stratejilerini temel alan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1.537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28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Yerel ürünler ve mikro işletmeler</a:t>
                      </a:r>
                    </a:p>
                  </a:txBody>
                  <a:tcPr marL="8021" marR="8021" marT="802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girişimlerde brüt katma değer artışı (tarım dışı katma değer)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Kadınlar tarafından sunulan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228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Gençler tarafından sunulan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3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182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146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14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15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44965"/>
              </p:ext>
            </p:extLst>
          </p:nvPr>
        </p:nvGraphicFramePr>
        <p:xfrm>
          <a:off x="251520" y="1268760"/>
          <a:ext cx="8674546" cy="3230561"/>
        </p:xfrm>
        <a:graphic>
          <a:graphicData uri="http://schemas.openxmlformats.org/drawingml/2006/table">
            <a:tbl>
              <a:tblPr/>
              <a:tblGrid>
                <a:gridCol w="5450038"/>
                <a:gridCol w="922004"/>
                <a:gridCol w="1199779"/>
                <a:gridCol w="1102725"/>
              </a:tblGrid>
              <a:tr h="61259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8b: Tedbir 302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38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25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Kırsal turizm</a:t>
                      </a: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Yerel kırsal kalkınma stratejilerini temel alan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Turist sayısındaki artış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r>
                        <a:rPr kumimoji="0" lang="x-none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kumimoji="0" lang="tr-TR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Yatak sayısındaki artış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3.648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1.227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Kadın girişimciler tarafından yapılan yatırımların artışı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Dağlık alanlarda veya orman köylerinde çalışan çiftçilerin payı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283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16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1690"/>
              </p:ext>
            </p:extLst>
          </p:nvPr>
        </p:nvGraphicFramePr>
        <p:xfrm>
          <a:off x="251520" y="1268760"/>
          <a:ext cx="8681464" cy="3554410"/>
        </p:xfrm>
        <a:graphic>
          <a:graphicData uri="http://schemas.openxmlformats.org/drawingml/2006/table">
            <a:tbl>
              <a:tblPr/>
              <a:tblGrid>
                <a:gridCol w="5454385"/>
                <a:gridCol w="922740"/>
                <a:gridCol w="1200735"/>
                <a:gridCol w="1103604"/>
              </a:tblGrid>
              <a:tr h="61261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8c: Tedbir 302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38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26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Su ürünleri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girişimlerde brüt katma değer artışı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Balık üretimindeki artış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Balık tüketimindeki artış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Gençler tarafından sunulan proje sayısı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Genç çiftçiler tarafından sunulan proje sayısı 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girişimlerde brüt katma değer artışı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40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17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535451"/>
              </p:ext>
            </p:extLst>
          </p:nvPr>
        </p:nvGraphicFramePr>
        <p:xfrm>
          <a:off x="251520" y="1268760"/>
          <a:ext cx="8681464" cy="5167315"/>
        </p:xfrm>
        <a:graphic>
          <a:graphicData uri="http://schemas.openxmlformats.org/drawingml/2006/table">
            <a:tbl>
              <a:tblPr/>
              <a:tblGrid>
                <a:gridCol w="2657693"/>
                <a:gridCol w="1940937"/>
                <a:gridCol w="1133748"/>
                <a:gridCol w="1364853"/>
                <a:gridCol w="1584233"/>
              </a:tblGrid>
              <a:tr h="4826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9: Tedbir 501 (Teknik Destek)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Aktivite Çeşidi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Reddedilen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Tamamlanan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3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İzleme Komitesi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İzleme Komitesi Toplantıları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5 </a:t>
                      </a: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Bilgilendirme ve Tanıtım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İletişim ve Yayım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Hizmet Alımı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2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Çalıştay ve Seminerler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9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Değerlendirme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Hizmet Alımı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2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0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2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Değerlendirme Çalışmaları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4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1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LEADER Kapasite Geliştirme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Yetenek Kazandırma ve Harekete Geçirme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28 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27 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85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18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704698"/>
              </p:ext>
            </p:extLst>
          </p:nvPr>
        </p:nvGraphicFramePr>
        <p:xfrm>
          <a:off x="251518" y="1268760"/>
          <a:ext cx="8664580" cy="5200654"/>
        </p:xfrm>
        <a:graphic>
          <a:graphicData uri="http://schemas.openxmlformats.org/drawingml/2006/table">
            <a:tbl>
              <a:tblPr/>
              <a:tblGrid>
                <a:gridCol w="2652524"/>
                <a:gridCol w="910735"/>
                <a:gridCol w="1026428"/>
                <a:gridCol w="1131543"/>
                <a:gridCol w="950404"/>
                <a:gridCol w="985582"/>
                <a:gridCol w="1007364"/>
              </a:tblGrid>
              <a:tr h="48265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10: Tedbir 501 (Teknik Destek) (Avro)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15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Aktivite Çeşidi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latin typeface="+mj-lt"/>
                        </a:rPr>
                        <a:t>Planlanan</a:t>
                      </a:r>
                      <a:endParaRPr lang="tr-TR" sz="1200" b="1" dirty="0">
                        <a:latin typeface="+mj-lt"/>
                      </a:endParaRPr>
                    </a:p>
                  </a:txBody>
                  <a:tcPr marL="7625" marR="7625" marT="76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latin typeface="+mj-lt"/>
                        </a:rPr>
                        <a:t>Gerçekleşen</a:t>
                      </a:r>
                      <a:endParaRPr lang="tr-TR" sz="1200" b="1" dirty="0">
                        <a:latin typeface="+mj-lt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35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(AB+TC)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7689" marR="67689" marT="9402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TC (%20)</a:t>
                      </a: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89" marR="67689" marT="9402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AB (% 80)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89" marR="67689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(AB+TC)</a:t>
                      </a:r>
                    </a:p>
                  </a:txBody>
                  <a:tcPr marL="67689" marR="67689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TC (%20)</a:t>
                      </a: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89" marR="67689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AB (% 80)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7689" marR="67689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40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İzleme Komitesi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7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İzleme Komitesi Toplantıları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64.501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12.900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51.601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61.503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12.301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49.202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40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Bilgilendirme ve Tanıtım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7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İletişim ve Yayım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283.426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56.685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226.741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250.937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50.187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200.750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Hizmet Alımı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20.029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4.006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16.023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16.966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3.393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13.573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Çalıştay ve Seminerler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135.509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27.102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108.407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128.410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25.682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102.728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40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Değerlendirme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Hizmet Alımı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47.672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9.534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38.138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43.016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8.603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34.413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Değerlendirme Çalışmaları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38.316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7.663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30.653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35.597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7.119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28.478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40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LEADER Kapasite Geliştirme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Yetenek Kazandırma ve Harekete Geçirme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303.935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60.787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243.148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241.256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48.251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193.005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5" marR="7625" marT="76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893.390</a:t>
                      </a:r>
                    </a:p>
                  </a:txBody>
                  <a:tcPr marL="9525" marR="9525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178.678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714.712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777.686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155.537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622.149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185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19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6831"/>
              </p:ext>
            </p:extLst>
          </p:nvPr>
        </p:nvGraphicFramePr>
        <p:xfrm>
          <a:off x="251520" y="1268760"/>
          <a:ext cx="8681464" cy="4069355"/>
        </p:xfrm>
        <a:graphic>
          <a:graphicData uri="http://schemas.openxmlformats.org/drawingml/2006/table">
            <a:tbl>
              <a:tblPr/>
              <a:tblGrid>
                <a:gridCol w="5454385"/>
                <a:gridCol w="922740"/>
                <a:gridCol w="1200735"/>
                <a:gridCol w="1103604"/>
              </a:tblGrid>
              <a:tr h="61261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Tablo 11. IPARD II Programı Bütçesi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24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TEDBİRLER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IPARD II 2014-2020 Bütçesi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424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 Katkısı (Avro)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Ulusal Katkı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(Avro)</a:t>
                      </a:r>
                      <a:endParaRPr lang="tr-TR" sz="1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(Avro)</a:t>
                      </a:r>
                      <a:endParaRPr lang="tr-TR" sz="1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101-Tarım İşletmelerinin Fiziki Varlıklarına Yönelik Yatırımlar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336.420.000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112.140.000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448.560.000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103-Tarım ve Balıkçılık Ürünlerinin İşlenmesi ve Pazarlanması ile İlgili Fiziki Varlıklara Yönelik Yatırımlar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176.220.000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58.740.000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234.960.000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201-Tarım Çevre İklim Değişikliği ve Organik Tarım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16.020.000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2.827.059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18.847.059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202-Yerel Kalkınma Stratejilerinin Uygulanması – LEADER Yaklaşımı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24.030.000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2.670.000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26.700.000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301-Kırsal Altyapı Yatırımları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80.100.000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14.135.294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94.235.294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302-Çiftlik Faaliyetlerinin Çeşitlendirilmesi ve İş Geliştirme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152.190.000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50.730.000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202.920.000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501-Teknik Destek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16.020.000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2.827.059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18.847.059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TOPLAM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801.000.000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224.069.412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1.045.069.412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339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(2014-2020)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54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2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22"/>
          <p:cNvSpPr>
            <a:spLocks noGrp="1" noChangeArrowheads="1"/>
          </p:cNvSpPr>
          <p:nvPr>
            <p:ph type="ctrTitle"/>
          </p:nvPr>
        </p:nvSpPr>
        <p:spPr bwMode="auto">
          <a:xfrm>
            <a:off x="867406" y="1351794"/>
            <a:ext cx="7772400" cy="35173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tr-TR" altLang="tr-TR" sz="3200" b="1" dirty="0" smtClean="0">
                <a:solidFill>
                  <a:srgbClr val="632423"/>
                </a:solidFill>
              </a:rPr>
              <a:t>IPARD I</a:t>
            </a:r>
            <a:br>
              <a:rPr lang="tr-TR" altLang="tr-TR" sz="3200" b="1" dirty="0" smtClean="0">
                <a:solidFill>
                  <a:srgbClr val="632423"/>
                </a:solidFill>
              </a:rPr>
            </a:br>
            <a:r>
              <a:rPr lang="tr-TR" altLang="tr-TR" sz="1600" b="1" dirty="0" smtClean="0">
                <a:solidFill>
                  <a:srgbClr val="632423"/>
                </a:solidFill>
              </a:rPr>
              <a:t>(Program : 2007 - 2013</a:t>
            </a:r>
            <a:br>
              <a:rPr lang="tr-TR" altLang="tr-TR" sz="1600" b="1" dirty="0" smtClean="0">
                <a:solidFill>
                  <a:srgbClr val="632423"/>
                </a:solidFill>
              </a:rPr>
            </a:br>
            <a:r>
              <a:rPr lang="tr-TR" altLang="tr-TR" sz="1600" b="1" dirty="0" smtClean="0">
                <a:solidFill>
                  <a:srgbClr val="632423"/>
                </a:solidFill>
              </a:rPr>
              <a:t>Uygulama: Temmuz 2011 – Aralık 2016)</a:t>
            </a:r>
            <a:r>
              <a:rPr lang="tr-TR" altLang="tr-TR" sz="3200" b="1" dirty="0" smtClean="0">
                <a:solidFill>
                  <a:srgbClr val="632423"/>
                </a:solidFill>
              </a:rPr>
              <a:t/>
            </a:r>
            <a:br>
              <a:rPr lang="tr-TR" altLang="tr-TR" sz="3200" b="1" dirty="0" smtClean="0">
                <a:solidFill>
                  <a:srgbClr val="632423"/>
                </a:solidFill>
              </a:rPr>
            </a:br>
            <a:r>
              <a:rPr lang="tr-TR" altLang="tr-TR" sz="3200" b="1" dirty="0" smtClean="0">
                <a:solidFill>
                  <a:srgbClr val="632423"/>
                </a:solidFill>
              </a:rPr>
              <a:t>ve </a:t>
            </a:r>
            <a:br>
              <a:rPr lang="tr-TR" altLang="tr-TR" sz="3200" b="1" dirty="0" smtClean="0">
                <a:solidFill>
                  <a:srgbClr val="632423"/>
                </a:solidFill>
              </a:rPr>
            </a:br>
            <a:r>
              <a:rPr lang="tr-TR" altLang="tr-TR" sz="3200" b="1" dirty="0" smtClean="0">
                <a:solidFill>
                  <a:srgbClr val="632423"/>
                </a:solidFill>
              </a:rPr>
              <a:t>IPARD II</a:t>
            </a:r>
            <a:br>
              <a:rPr lang="tr-TR" altLang="tr-TR" sz="3200" b="1" dirty="0" smtClean="0">
                <a:solidFill>
                  <a:srgbClr val="632423"/>
                </a:solidFill>
              </a:rPr>
            </a:br>
            <a:r>
              <a:rPr lang="tr-TR" altLang="tr-TR" sz="1600" b="1" dirty="0">
                <a:solidFill>
                  <a:srgbClr val="632423"/>
                </a:solidFill>
              </a:rPr>
              <a:t>(Program : 2014 - 2020</a:t>
            </a:r>
            <a:br>
              <a:rPr lang="tr-TR" altLang="tr-TR" sz="1600" b="1" dirty="0">
                <a:solidFill>
                  <a:srgbClr val="632423"/>
                </a:solidFill>
              </a:rPr>
            </a:br>
            <a:r>
              <a:rPr lang="tr-TR" altLang="tr-TR" sz="1600" b="1" dirty="0">
                <a:solidFill>
                  <a:srgbClr val="632423"/>
                </a:solidFill>
              </a:rPr>
              <a:t>Uygulama : Mayıs 2017 -    )</a:t>
            </a:r>
          </a:p>
        </p:txBody>
      </p:sp>
    </p:spTree>
    <p:extLst>
      <p:ext uri="{BB962C8B-B14F-4D97-AF65-F5344CB8AC3E}">
        <p14:creationId xmlns:p14="http://schemas.microsoft.com/office/powerpoint/2010/main" val="8350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20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075646"/>
              </p:ext>
            </p:extLst>
          </p:nvPr>
        </p:nvGraphicFramePr>
        <p:xfrm>
          <a:off x="251520" y="1268760"/>
          <a:ext cx="8681465" cy="3726931"/>
        </p:xfrm>
        <a:graphic>
          <a:graphicData uri="http://schemas.openxmlformats.org/drawingml/2006/table">
            <a:tbl>
              <a:tblPr/>
              <a:tblGrid>
                <a:gridCol w="4896544"/>
                <a:gridCol w="936104"/>
                <a:gridCol w="1080120"/>
                <a:gridCol w="864096"/>
                <a:gridCol w="904601"/>
              </a:tblGrid>
              <a:tr h="61261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Tablo 12. IPARD II Programı İlk Çağrı Sonuçları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2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TEDBİRLER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021" marR="8021" marT="801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Başvuru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Reddedilen Proje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Geri Çekilen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İmzalanan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Tarım İşletmelerinin Fiziki Varlıklarına Yönelik Yatırımlar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2.348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1.058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711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Tarım ve Balıkçılık Ürünlerinin İşlenmesi ve Pazarlanması ile İlgili Fiziki </a:t>
                      </a:r>
                      <a:endParaRPr lang="tr-TR" sz="1200" b="1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Varlıklara  Yönelik 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Yatırımlar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Tarım Çevre İklim Değişikliği ve Organik Tarım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Yerel Kalkınma Stratejilerinin Uygulanması – LEADER Yaklaşımı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Kırsal Altyapı Yatırımları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Çiftlik Faaliyetlerinin Çeşitlendirilmesi ve İş Geliştirme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6.306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4.677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608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1.018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501-</a:t>
                      </a: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Teknik Destek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237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TOPLAM</a:t>
                      </a:r>
                    </a:p>
                  </a:txBody>
                  <a:tcPr marL="9525" marR="9525" marT="9523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8.794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5.777</a:t>
                      </a:r>
                      <a:endParaRPr lang="tr-TR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1.360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1.597</a:t>
                      </a:r>
                      <a:endParaRPr lang="tr-TR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339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(2014-2020)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956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2.37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549276"/>
            <a:ext cx="9144000" cy="4319884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T.C.</a:t>
            </a:r>
            <a:b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GIDA TARIM VE HAYVANCILIK BAKANLIĞI</a:t>
            </a:r>
            <a:br>
              <a:rPr lang="tr-TR" altLang="tr-TR" sz="30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TARIM REFORMU GENEL MÜDÜRLÜĞÜ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AB Yapısal Uyum Yönetim Otoritesi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Daire Başkanlığı</a:t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altLang="tr-TR" sz="2400" dirty="0" smtClean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5345723" y="640080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03064"/>
            <a:ext cx="9144000" cy="76832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2000" b="1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000" b="1" dirty="0" smtClean="0">
              <a:solidFill>
                <a:srgbClr val="63242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000" b="1" dirty="0" smtClean="0">
              <a:solidFill>
                <a:srgbClr val="63242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Ekim 2017,  Antalya</a:t>
            </a:r>
          </a:p>
        </p:txBody>
      </p:sp>
    </p:spTree>
    <p:extLst>
      <p:ext uri="{BB962C8B-B14F-4D97-AF65-F5344CB8AC3E}">
        <p14:creationId xmlns:p14="http://schemas.microsoft.com/office/powerpoint/2010/main" val="10266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3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/>
        </p:nvGraphicFramePr>
        <p:xfrm>
          <a:off x="611188" y="1268413"/>
          <a:ext cx="7993062" cy="3529013"/>
        </p:xfrm>
        <a:graphic>
          <a:graphicData uri="http://schemas.openxmlformats.org/drawingml/2006/table">
            <a:tbl>
              <a:tblPr firstRow="1" firstCol="1" bandRow="1"/>
              <a:tblGrid>
                <a:gridCol w="1871467"/>
                <a:gridCol w="1871467"/>
                <a:gridCol w="2021184"/>
                <a:gridCol w="2228944"/>
              </a:tblGrid>
              <a:tr h="61217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Tablo 1: 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IPARD </a:t>
                      </a:r>
                      <a:r>
                        <a:rPr lang="tr-TR" sz="24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 Programının 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İçeriği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5621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6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IPARD 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0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EKSEN 1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EKSEN 3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AFA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EKSEN 2</a:t>
                      </a:r>
                      <a:endParaRPr lang="tr-TR" sz="2400" dirty="0">
                        <a:solidFill>
                          <a:srgbClr val="FFAFA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Eksenler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40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101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302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AFA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LEADER</a:t>
                      </a:r>
                      <a:endParaRPr lang="tr-TR" sz="2400" dirty="0">
                        <a:solidFill>
                          <a:srgbClr val="FFAFA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Tedbirler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</a:tr>
              <a:tr h="540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103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AFA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Tarım-Çevre</a:t>
                      </a:r>
                      <a:endParaRPr lang="tr-TR" sz="2400" dirty="0">
                        <a:solidFill>
                          <a:srgbClr val="FFAFA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015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FFAFA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2400" b="1" baseline="0" dirty="0" smtClean="0">
                          <a:solidFill>
                            <a:srgbClr val="FFAFA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FFAFA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Destek</a:t>
                      </a:r>
                      <a:endParaRPr lang="tr-TR" sz="2400" b="1" dirty="0">
                        <a:solidFill>
                          <a:srgbClr val="FFAFA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4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363964"/>
              </p:ext>
            </p:extLst>
          </p:nvPr>
        </p:nvGraphicFramePr>
        <p:xfrm>
          <a:off x="250825" y="1268413"/>
          <a:ext cx="8612189" cy="4895849"/>
        </p:xfrm>
        <a:graphic>
          <a:graphicData uri="http://schemas.openxmlformats.org/drawingml/2006/table">
            <a:tbl>
              <a:tblPr/>
              <a:tblGrid>
                <a:gridCol w="1254668"/>
                <a:gridCol w="1152319"/>
                <a:gridCol w="1080299"/>
                <a:gridCol w="1008279"/>
                <a:gridCol w="1008279"/>
                <a:gridCol w="1008279"/>
                <a:gridCol w="1224339"/>
                <a:gridCol w="875727"/>
              </a:tblGrid>
              <a:tr h="539851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2: IPARD Programının Finansal uygulaması (Avro)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382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Öncelik Ekseni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 destek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83" marR="67683" marT="940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83" marR="67683" marT="940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İmzalanan Sözleşme Tutarı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Oran (%)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4301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83" marR="67683" marT="940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(AB+TC)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7695" marR="67695" marT="9402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AB (% 75)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TC (% 25)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AB+TC</a:t>
                      </a: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AB (% 75)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TC (% 25)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296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a=(b+c)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7695" marR="67695" marT="9402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f</a:t>
                      </a: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d/a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539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Eksen 1*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(101 + 103)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862.773.159</a:t>
                      </a:r>
                    </a:p>
                  </a:txBody>
                  <a:tcPr marL="9526" marR="9526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647.079.869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215.693.290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1.086.454.513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814.840.882</a:t>
                      </a:r>
                    </a:p>
                  </a:txBody>
                  <a:tcPr marL="9526" marR="9526" marT="9526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271.613.631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126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5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Tedbir 101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692.041.904</a:t>
                      </a:r>
                    </a:p>
                  </a:txBody>
                  <a:tcPr marL="9526" marR="9526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519.031.428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173.010.476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855.018.023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641.263.515</a:t>
                      </a:r>
                    </a:p>
                  </a:txBody>
                  <a:tcPr marL="9526" marR="9526" marT="9526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213.754.508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124</a:t>
                      </a:r>
                      <a:endParaRPr lang="tr-TR" sz="12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5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Tedbir 103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170.731.255</a:t>
                      </a:r>
                    </a:p>
                  </a:txBody>
                  <a:tcPr marL="9526" marR="9526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128.048.441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42.682.814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231.436.490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173.577.367</a:t>
                      </a:r>
                    </a:p>
                  </a:txBody>
                  <a:tcPr marL="9526" marR="9526" marT="9526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57.859.123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/>
                        </a:rPr>
                        <a:t>136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Eksen 3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(Tedbir 302)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189.068.161</a:t>
                      </a:r>
                    </a:p>
                  </a:txBody>
                  <a:tcPr marL="9526" marR="9526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141.801.121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47.267.040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222.004.877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166.503.654</a:t>
                      </a:r>
                    </a:p>
                  </a:txBody>
                  <a:tcPr marL="9526" marR="9526" marT="9526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55.501.223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Teknik Destek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940.050</a:t>
                      </a:r>
                    </a:p>
                  </a:txBody>
                  <a:tcPr marL="9526" marR="9526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752.040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188.010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893.390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714.712</a:t>
                      </a:r>
                    </a:p>
                  </a:txBody>
                  <a:tcPr marL="9526" marR="9526" marT="9526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178.678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TOPLAM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7695" marR="67695" marT="9402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1.052.781.370</a:t>
                      </a:r>
                    </a:p>
                  </a:txBody>
                  <a:tcPr marL="9526" marR="9526" marT="9526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789.633.030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263.148.340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1.309.352.781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982.014.586</a:t>
                      </a:r>
                    </a:p>
                  </a:txBody>
                  <a:tcPr marL="9526" marR="9526" marT="9526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327.338.195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124</a:t>
                      </a: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287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5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177954"/>
              </p:ext>
            </p:extLst>
          </p:nvPr>
        </p:nvGraphicFramePr>
        <p:xfrm>
          <a:off x="251521" y="1268413"/>
          <a:ext cx="8640959" cy="3490913"/>
        </p:xfrm>
        <a:graphic>
          <a:graphicData uri="http://schemas.openxmlformats.org/drawingml/2006/table">
            <a:tbl>
              <a:tblPr/>
              <a:tblGrid>
                <a:gridCol w="1266457"/>
                <a:gridCol w="904420"/>
                <a:gridCol w="1038592"/>
                <a:gridCol w="1316876"/>
                <a:gridCol w="977304"/>
                <a:gridCol w="977304"/>
                <a:gridCol w="1080003"/>
                <a:gridCol w="1080003"/>
              </a:tblGrid>
              <a:tr h="53975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3: Tedbir 101 (Tarımsal İşletmelere Yönelik Yatırımlar)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445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Tedbir/Alt Tedbir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Alınan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Başvuruların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(AB+TC)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Ödemesi Yapılan Proje 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Ödenen Miktar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Program Hedefleri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Hedefin Gerçekleşme Oranı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(%)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b/f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101-1 (süt)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2.119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1.236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515.558.153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1.107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402.551.554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1.242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99,52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101-2 (et)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1.812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1.211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339.459.870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1.113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285.149.915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1.434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84,45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101 TOPLAM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3.931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2.447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855.018.023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2.220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687.701.470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2.676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91,44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226" marR="9226" marT="9226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01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6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902827"/>
              </p:ext>
            </p:extLst>
          </p:nvPr>
        </p:nvGraphicFramePr>
        <p:xfrm>
          <a:off x="251519" y="1268413"/>
          <a:ext cx="8640962" cy="4141789"/>
        </p:xfrm>
        <a:graphic>
          <a:graphicData uri="http://schemas.openxmlformats.org/drawingml/2006/table">
            <a:tbl>
              <a:tblPr/>
              <a:tblGrid>
                <a:gridCol w="4464637"/>
                <a:gridCol w="1326915"/>
                <a:gridCol w="1444937"/>
                <a:gridCol w="1404473"/>
              </a:tblGrid>
              <a:tr h="6127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4a: Tedbir 101 Sonuç Göstergeleri (Süt Sektörü)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20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tarımsal işletmelerde brüt katma değer artışı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standartlarına ulaşan işletme 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408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1.088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Pilot entegre süt toplama ve işleme ağının kurulmasına  katılan tarımsal işletme 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248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tarımsal işletmelerde sürüdeki hayvan sayısındaki artış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işleme tesisleri ile sözleşmesi olan çiftçiler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Saf /melez ırk hayvanlara sahip desteklenen çiftçi 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50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0 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genç çiftçiler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499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948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12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7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659304"/>
              </p:ext>
            </p:extLst>
          </p:nvPr>
        </p:nvGraphicFramePr>
        <p:xfrm>
          <a:off x="251520" y="1268760"/>
          <a:ext cx="8640960" cy="5356228"/>
        </p:xfrm>
        <a:graphic>
          <a:graphicData uri="http://schemas.openxmlformats.org/drawingml/2006/table">
            <a:tbl>
              <a:tblPr/>
              <a:tblGrid>
                <a:gridCol w="5556848"/>
                <a:gridCol w="791890"/>
                <a:gridCol w="1193794"/>
                <a:gridCol w="1098428"/>
              </a:tblGrid>
              <a:tr h="61277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4b: Tedbir 101 Sonuç Göstergeleri (Et Sektörü)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20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tarımsal işletmelerde brüt katma değer artışı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Silaj çukuru  yapan sığır işletmeleri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211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199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standartlarını uygulamaya başlayan işletme sayısı (Nitrat direktifi dahil)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1.105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Açık ve yarı açık ahır yapan sığır işletmeleri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358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Gübre depolama sistemini uygulamaya başlayan sığır işletmeleri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standartlarına göre atık/gübre yönetimi uygulamaya başlayan işletmeler</a:t>
                      </a: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657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Modernize edilmiş çitli&amp;kapalı Kanatlı Et işletmesi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Pazarlanan et miktarındaki artış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tarım işletmelerinde hayvan sayısındaki artış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Organik üreticilerin sayısındaki artış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Et (sığır) tarım işletmelerinde hayvanların ortalama ağırlığındaki artış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640" marR="7640" marT="7640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255" marR="8255" marT="825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Desteklenen tarımsal işletmelerde  ahır/ağıl büyüklüğündeki artış</a:t>
                      </a: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55" marR="8255" marT="825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36,5</a:t>
                      </a: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Kanatlı eti işletmelerinde kapasite artışı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55" marR="8255" marT="825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Biyo-gaz üretimi yapan büyükbaş hayvan işletmesi sayısındaki artış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40" marR="7640" marT="764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55" marR="8255" marT="8255" marB="0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28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8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963389"/>
              </p:ext>
            </p:extLst>
          </p:nvPr>
        </p:nvGraphicFramePr>
        <p:xfrm>
          <a:off x="251520" y="1268760"/>
          <a:ext cx="8640958" cy="4400548"/>
        </p:xfrm>
        <a:graphic>
          <a:graphicData uri="http://schemas.openxmlformats.org/drawingml/2006/table">
            <a:tbl>
              <a:tblPr/>
              <a:tblGrid>
                <a:gridCol w="1178688"/>
                <a:gridCol w="894349"/>
                <a:gridCol w="1190260"/>
                <a:gridCol w="1244814"/>
                <a:gridCol w="932370"/>
                <a:gridCol w="1064622"/>
                <a:gridCol w="932370"/>
                <a:gridCol w="1203485"/>
              </a:tblGrid>
              <a:tr h="61284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Tablo 5: Tedbir 103 (Tarım ve Balıkçılık Ürünlerinin İşlenmesi ve Pazarlanmasının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Yeniden Yapılandırılması ve Topluluk Standartlarına Ulaştırılmasına Yönelik Yatırımlar) (Avro)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504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Tedbir/Alt tedbir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Alınan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Onaylanan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Başvuruların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Değeri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AB+ TC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Ödemesi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Yapılan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Proje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Ödenen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Miktar 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Program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Hedefleri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Hedefin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Oranı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23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89" marR="62789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b/f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737" marR="62737" marT="9227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539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103-1 (Süt)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324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192</a:t>
                      </a: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83.213.723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171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56.423.135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167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115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103-2 (Et)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127</a:t>
                      </a: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72.912.770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52.419.882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121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105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103-3 (Meyve ve Sebze)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240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151</a:t>
                      </a: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12.090.012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141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53.877.428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82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184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103-4 (Su Ürünleri)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43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25</a:t>
                      </a: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63.219.985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19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7.900.893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52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39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103 TOPLAMI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832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495</a:t>
                      </a: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231.436.490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444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170.621.338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418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118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" marR="9144" marT="9145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36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5" name="Straight Connector 8"/>
          <p:cNvCxnSpPr>
            <a:cxnSpLocks noChangeShapeType="1"/>
          </p:cNvCxnSpPr>
          <p:nvPr/>
        </p:nvCxnSpPr>
        <p:spPr bwMode="auto">
          <a:xfrm>
            <a:off x="1477107" y="762000"/>
            <a:ext cx="724486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6" name="Picture 6" descr="2.37-3-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381001"/>
            <a:ext cx="703385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DDD5-7319-467C-8385-2D77CC189578}" type="slidenum">
              <a:rPr lang="en-US" smtClean="0"/>
              <a:pPr/>
              <a:t>9</a:t>
            </a:fld>
            <a:r>
              <a:rPr lang="tr-TR" smtClean="0"/>
              <a:t> / 18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 bwMode="auto">
          <a:xfrm>
            <a:off x="703385" y="4725144"/>
            <a:ext cx="351692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-94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648807"/>
              </p:ext>
            </p:extLst>
          </p:nvPr>
        </p:nvGraphicFramePr>
        <p:xfrm>
          <a:off x="251520" y="1268760"/>
          <a:ext cx="8640960" cy="5313365"/>
        </p:xfrm>
        <a:graphic>
          <a:graphicData uri="http://schemas.openxmlformats.org/drawingml/2006/table">
            <a:tbl>
              <a:tblPr/>
              <a:tblGrid>
                <a:gridCol w="5832648"/>
                <a:gridCol w="720080"/>
                <a:gridCol w="1080120"/>
                <a:gridCol w="1008112"/>
              </a:tblGrid>
              <a:tr h="61270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Tablo 6a: Tedbir 103 Sonuç Göstergeleri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24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841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Göstergenin Adı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Referans Birim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Tahmini Hedef (Program Göstergeleri)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Gerçekleşme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</a:tr>
              <a:tr h="36032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Süt Sektörü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Desteklenen  işletmelerde brüt katma değer artışı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Tüm işletme bünyesinde Topluluk standartlarını uygulamaya başlayan işletme sayısı 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151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7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Gıda güvenliği sistemleri oluşturan işletmelerin payı (HACCP, GMP ve GHP)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Pilot entegre  süt toplama ve işleme ağının kurulmasında yer alan tesislerin sayısı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Ulusal pazara  sunulan süt miktarındaki  artış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Kalite etiketleri altında  üretim  değeri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0 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38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Topluluk  standartlarına uygun süt toplama merkezlerinin modernizasyonu  veya kurulması için destek verilen Üretici Örgütü  sayısı</a:t>
                      </a:r>
                      <a:endParaRPr kumimoji="0" lang="tr-T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Ham maddesini sözleşmeli üreticilerden sağladığı için desteklenen Üretici Örgütü sayısı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082" marR="7082" marT="7081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Sayı</a:t>
                      </a:r>
                    </a:p>
                  </a:txBody>
                  <a:tcPr marL="6350" marR="6350" marT="6349" marB="0"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50" marR="6350" marT="634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477108" y="353257"/>
            <a:ext cx="3278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800" b="1" dirty="0" smtClean="0">
                <a:latin typeface="+mj-lt"/>
                <a:cs typeface="Andalus" panose="02020603050405020304" pitchFamily="18" charset="-78"/>
              </a:rPr>
              <a:t>IPARD I </a:t>
            </a:r>
            <a:r>
              <a:rPr lang="tr-TR" b="1" dirty="0" smtClean="0">
                <a:latin typeface="+mj-lt"/>
                <a:cs typeface="Andalus" panose="02020603050405020304" pitchFamily="18" charset="-78"/>
              </a:rPr>
              <a:t> PROGRAMI (2007-2013)</a:t>
            </a:r>
            <a:endParaRPr lang="tr-TR" sz="1800" b="1" dirty="0">
              <a:latin typeface="+mj-lt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57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1783</Words>
  <Application>Microsoft Office PowerPoint</Application>
  <PresentationFormat>Ekran Gösterisi (4:3)</PresentationFormat>
  <Paragraphs>856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T.C. GIDA TARIM VE HAYVANCILIK BAKANLIĞI TARIM REFORMU GENEL MÜDÜRLÜĞÜ    AB Yapısal Uyum Yönetim Otoritesi Daire Başkanlığı    </vt:lpstr>
      <vt:lpstr>IPARD I (Program : 2007 - 2013 Uygulama: Temmuz 2011 – Aralık 2016) ve  IPARD II (Program : 2014 - 2020 Uygulama : Mayıs 2017 -    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T.C. GIDA TARIM VE HAYVANCILIK BAKANLIĞI TARIM REFORMU GENEL MÜDÜRLÜĞÜ    AB Yapısal Uyum Yönetim Otoritesi Daire Başkanlığı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Ergin</dc:creator>
  <cp:lastModifiedBy>İbrahim MUTLU</cp:lastModifiedBy>
  <cp:revision>167</cp:revision>
  <dcterms:created xsi:type="dcterms:W3CDTF">2014-08-18T11:56:29Z</dcterms:created>
  <dcterms:modified xsi:type="dcterms:W3CDTF">2017-10-13T12:54:04Z</dcterms:modified>
</cp:coreProperties>
</file>