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96" r:id="rId4"/>
    <p:sldMasterId id="2147483708" r:id="rId5"/>
    <p:sldMasterId id="2147483720" r:id="rId6"/>
  </p:sldMasterIdLst>
  <p:notesMasterIdLst>
    <p:notesMasterId r:id="rId23"/>
  </p:notesMasterIdLst>
  <p:handoutMasterIdLst>
    <p:handoutMasterId r:id="rId24"/>
  </p:handoutMasterIdLst>
  <p:sldIdLst>
    <p:sldId id="2312" r:id="rId7"/>
    <p:sldId id="2316" r:id="rId8"/>
    <p:sldId id="2247" r:id="rId9"/>
    <p:sldId id="2221" r:id="rId10"/>
    <p:sldId id="2307" r:id="rId11"/>
    <p:sldId id="2258" r:id="rId12"/>
    <p:sldId id="2308" r:id="rId13"/>
    <p:sldId id="2305" r:id="rId14"/>
    <p:sldId id="2306" r:id="rId15"/>
    <p:sldId id="2256" r:id="rId16"/>
    <p:sldId id="2283" r:id="rId17"/>
    <p:sldId id="2222" r:id="rId18"/>
    <p:sldId id="2285" r:id="rId19"/>
    <p:sldId id="2317" r:id="rId20"/>
    <p:sldId id="2318" r:id="rId21"/>
    <p:sldId id="2314" r:id="rId22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 xmlns="">
        <p14:section name="Varsayılan Bölüm" id="{EA252296-557A-403E-9A76-3275150703C9}">
          <p14:sldIdLst/>
        </p14:section>
        <p14:section name="KAPAK" id="{AB513E22-05BF-439B-BFA3-8A87642FC4BC}">
          <p14:sldIdLst>
            <p14:sldId id="2312"/>
          </p14:sldIdLst>
        </p14:section>
        <p14:section name="BAŞLIK" id="{10054A1E-239A-4CAC-98D2-8CC621F6E385}">
          <p14:sldIdLst>
            <p14:sldId id="2316"/>
            <p14:sldId id="2247"/>
          </p14:sldIdLst>
        </p14:section>
        <p14:section name="ARA BAŞLIK" id="{24B952A4-721A-4549-9B66-4CDD0EBC625F}">
          <p14:sldIdLst>
            <p14:sldId id="2221"/>
            <p14:sldId id="2307"/>
            <p14:sldId id="2258"/>
            <p14:sldId id="2308"/>
            <p14:sldId id="2305"/>
            <p14:sldId id="2306"/>
            <p14:sldId id="2256"/>
            <p14:sldId id="2283"/>
          </p14:sldIdLst>
        </p14:section>
        <p14:section name="ALT BAŞLIK" id="{DED7FE3C-DDB4-422D-90FF-75AFB667E8C8}">
          <p14:sldIdLst>
            <p14:sldId id="2222"/>
            <p14:sldId id="2285"/>
            <p14:sldId id="2317"/>
            <p14:sldId id="2318"/>
            <p14:sldId id="2314"/>
          </p14:sldIdLst>
        </p14:section>
        <p14:section name="ÜST BİLGİ &amp; SAYFA NUMARALARI" id="{BD43459E-5C8C-44D0-923E-F4C1B9F3D81E}">
          <p14:sldIdLst/>
        </p14:section>
        <p14:section name="LİSTELEME" id="{8B89AA41-ED10-4D3D-B2E7-FEF3A32A0730}">
          <p14:sldIdLst/>
        </p14:section>
        <p14:section name="GRAFİK" id="{07F585D6-0EA1-490E-9A07-F6DB3711D171}">
          <p14:sldIdLst/>
        </p14:section>
        <p14:section name="PİKTOGRAMLAR" id="{D954C746-1AB0-412C-AE6F-9E1D1694D463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bel ASTARCIOĞLU" initials="SA" lastIdx="4" clrIdx="0">
    <p:extLst>
      <p:ext uri="{19B8F6BF-5375-455C-9EA6-DF929625EA0E}">
        <p15:presenceInfo xmlns:p15="http://schemas.microsoft.com/office/powerpoint/2012/main" xmlns="" userId="S-1-5-21-2507191624-3664662033-1613843014-2178" providerId="AD"/>
      </p:ext>
    </p:extLst>
  </p:cmAuthor>
  <p:cmAuthor id="2" name="Merve ÜNAL" initials="MU" lastIdx="0" clrIdx="1">
    <p:extLst>
      <p:ext uri="{19B8F6BF-5375-455C-9EA6-DF929625EA0E}">
        <p15:presenceInfo xmlns:p15="http://schemas.microsoft.com/office/powerpoint/2012/main" xmlns="" userId="Merve ÜN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3CDDD"/>
    <a:srgbClr val="4BACC6"/>
    <a:srgbClr val="FFFFCC"/>
    <a:srgbClr val="33CCCC"/>
    <a:srgbClr val="59D8D5"/>
    <a:srgbClr val="ECFAFA"/>
    <a:srgbClr val="6BB444"/>
    <a:srgbClr val="B25041"/>
    <a:srgbClr val="E9EDF4"/>
    <a:srgbClr val="1F497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ema Uygulanmış Stil 2 - Vurgu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ema Uygulanmış Stil 2 - Vurgu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ema Uygulanmış Stil 2 - Vurgu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5857" autoAdjust="0"/>
  </p:normalViewPr>
  <p:slideViewPr>
    <p:cSldViewPr>
      <p:cViewPr varScale="1">
        <p:scale>
          <a:sx n="66" d="100"/>
          <a:sy n="66" d="100"/>
        </p:scale>
        <p:origin x="-1176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68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55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77515D-3ACE-4A23-97AF-6BDB994D7C1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42A4FC7-6C9F-4B23-8C34-562991E1C9E2}">
      <dgm:prSet phldrT="[Metin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>
            <a:lnSpc>
              <a:spcPct val="90000"/>
            </a:lnSpc>
          </a:pPr>
          <a:r>
            <a:rPr lang="tr-TR" sz="2400" b="1" dirty="0" smtClean="0">
              <a:solidFill>
                <a:schemeClr val="tx1"/>
              </a:solidFill>
            </a:rPr>
            <a:t>İŞLETME SERMAYESİ</a:t>
          </a:r>
        </a:p>
        <a:p>
          <a:pPr algn="just">
            <a:lnSpc>
              <a:spcPct val="100000"/>
            </a:lnSpc>
          </a:pPr>
          <a:r>
            <a:rPr lang="tr-TR" sz="1600" dirty="0" smtClean="0">
              <a:solidFill>
                <a:schemeClr val="tx1"/>
              </a:solidFill>
            </a:rPr>
            <a:t>İşletmenin yatırımını tamamladıktan sonra</a:t>
          </a:r>
        </a:p>
        <a:p>
          <a:pPr algn="just">
            <a:lnSpc>
              <a:spcPct val="100000"/>
            </a:lnSpc>
          </a:pPr>
          <a:r>
            <a:rPr lang="tr-TR" sz="1600" dirty="0" smtClean="0">
              <a:solidFill>
                <a:schemeClr val="tx1"/>
              </a:solidFill>
            </a:rPr>
            <a:t>faaliyetlerini aksatmadan sürdürebilmesi için ihtiyaç duyacağı nakit</a:t>
          </a:r>
        </a:p>
        <a:p>
          <a:pPr algn="just">
            <a:lnSpc>
              <a:spcPct val="100000"/>
            </a:lnSpc>
          </a:pPr>
          <a:r>
            <a:rPr lang="tr-TR" sz="1600" dirty="0" smtClean="0">
              <a:solidFill>
                <a:schemeClr val="tx1"/>
              </a:solidFill>
            </a:rPr>
            <a:t>miktarıdır.</a:t>
          </a:r>
        </a:p>
        <a:p>
          <a:endParaRPr lang="tr-TR" sz="1200" dirty="0">
            <a:solidFill>
              <a:schemeClr val="tx1"/>
            </a:solidFill>
          </a:endParaRPr>
        </a:p>
      </dgm:t>
    </dgm:pt>
    <dgm:pt modelId="{FD01D694-3CC8-4F09-90A7-D05A91CEC558}" type="parTrans" cxnId="{7BF1150E-CE4E-49DD-9CD5-2D3A741CF169}">
      <dgm:prSet/>
      <dgm:spPr/>
      <dgm:t>
        <a:bodyPr/>
        <a:lstStyle/>
        <a:p>
          <a:endParaRPr lang="tr-TR"/>
        </a:p>
      </dgm:t>
    </dgm:pt>
    <dgm:pt modelId="{F3355223-03A9-4BF9-B174-95233A854F1D}" type="sibTrans" cxnId="{7BF1150E-CE4E-49DD-9CD5-2D3A741CF169}">
      <dgm:prSet/>
      <dgm:spPr/>
      <dgm:t>
        <a:bodyPr/>
        <a:lstStyle/>
        <a:p>
          <a:endParaRPr lang="tr-TR"/>
        </a:p>
      </dgm:t>
    </dgm:pt>
    <dgm:pt modelId="{9CB7CEED-1D25-43FE-B0ED-379B0C10A61A}">
      <dgm:prSet phldrT="[Metin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r-TR" sz="2400" b="1" dirty="0" smtClean="0">
              <a:solidFill>
                <a:schemeClr val="tx1"/>
              </a:solidFill>
            </a:rPr>
            <a:t>GELİRLER</a:t>
          </a:r>
        </a:p>
        <a:p>
          <a:endParaRPr lang="tr-TR" sz="2400" b="1" dirty="0" smtClean="0">
            <a:solidFill>
              <a:schemeClr val="tx1"/>
            </a:solidFill>
          </a:endParaRPr>
        </a:p>
        <a:p>
          <a:endParaRPr lang="tr-TR" sz="2400" b="1" dirty="0" smtClean="0">
            <a:solidFill>
              <a:schemeClr val="tx1"/>
            </a:solidFill>
          </a:endParaRPr>
        </a:p>
        <a:p>
          <a:r>
            <a:rPr lang="tr-TR" sz="2000" dirty="0" smtClean="0">
              <a:solidFill>
                <a:schemeClr val="tx1"/>
              </a:solidFill>
            </a:rPr>
            <a:t>• Satış Gelirleri</a:t>
          </a:r>
        </a:p>
        <a:p>
          <a:r>
            <a:rPr lang="tr-TR" sz="2000" dirty="0" smtClean="0">
              <a:solidFill>
                <a:schemeClr val="tx1"/>
              </a:solidFill>
            </a:rPr>
            <a:t>• Diğer Gelirler</a:t>
          </a:r>
        </a:p>
        <a:p>
          <a:endParaRPr lang="tr-TR" sz="2400" dirty="0">
            <a:solidFill>
              <a:schemeClr val="tx1"/>
            </a:solidFill>
          </a:endParaRPr>
        </a:p>
      </dgm:t>
    </dgm:pt>
    <dgm:pt modelId="{A9D54E06-4613-4AB1-B496-AC6BE1F2D42A}" type="parTrans" cxnId="{9CCE4906-ABDB-42FF-817F-2F6CDDCAD61E}">
      <dgm:prSet/>
      <dgm:spPr/>
      <dgm:t>
        <a:bodyPr/>
        <a:lstStyle/>
        <a:p>
          <a:endParaRPr lang="tr-TR"/>
        </a:p>
      </dgm:t>
    </dgm:pt>
    <dgm:pt modelId="{FD863A46-16C0-405D-865A-E5818AEFB794}" type="sibTrans" cxnId="{9CCE4906-ABDB-42FF-817F-2F6CDDCAD61E}">
      <dgm:prSet/>
      <dgm:spPr/>
      <dgm:t>
        <a:bodyPr/>
        <a:lstStyle/>
        <a:p>
          <a:endParaRPr lang="tr-TR"/>
        </a:p>
      </dgm:t>
    </dgm:pt>
    <dgm:pt modelId="{99EF73E8-C175-43FC-B4B8-5A5AB174F992}">
      <dgm:prSet phldrT="[Metin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endParaRPr lang="tr-TR" sz="2400" b="1" dirty="0" smtClean="0">
            <a:solidFill>
              <a:schemeClr val="tx1"/>
            </a:solidFill>
          </a:endParaRPr>
        </a:p>
        <a:p>
          <a:pPr algn="ctr"/>
          <a:r>
            <a:rPr lang="tr-TR" sz="2400" b="1" dirty="0" smtClean="0">
              <a:solidFill>
                <a:schemeClr val="tx1"/>
              </a:solidFill>
            </a:rPr>
            <a:t>GİDERLER</a:t>
          </a:r>
        </a:p>
        <a:p>
          <a:pPr algn="l"/>
          <a:r>
            <a:rPr lang="tr-TR" sz="1400" dirty="0" smtClean="0">
              <a:solidFill>
                <a:schemeClr val="tx1"/>
              </a:solidFill>
            </a:rPr>
            <a:t>• </a:t>
          </a:r>
          <a:r>
            <a:rPr lang="tr-TR" sz="1600" dirty="0" smtClean="0">
              <a:solidFill>
                <a:schemeClr val="tx1"/>
              </a:solidFill>
            </a:rPr>
            <a:t>Tam kapasitede Yıllık İşletme Giderleri</a:t>
          </a:r>
        </a:p>
        <a:p>
          <a:pPr algn="l"/>
          <a:r>
            <a:rPr lang="tr-TR" sz="1600" dirty="0" smtClean="0">
              <a:solidFill>
                <a:schemeClr val="tx1"/>
              </a:solidFill>
            </a:rPr>
            <a:t>• Toplam İşletme Giderleri (B1)</a:t>
          </a:r>
        </a:p>
        <a:p>
          <a:pPr algn="l"/>
          <a:r>
            <a:rPr lang="tr-TR" sz="1600" dirty="0" smtClean="0">
              <a:solidFill>
                <a:schemeClr val="tx1"/>
              </a:solidFill>
            </a:rPr>
            <a:t>• Üretim Giderleri, Genel Yönetim Giderleri, Pazarlama Satış ve</a:t>
          </a:r>
        </a:p>
        <a:p>
          <a:pPr algn="l"/>
          <a:r>
            <a:rPr lang="tr-TR" sz="1600" dirty="0" smtClean="0">
              <a:solidFill>
                <a:schemeClr val="tx1"/>
              </a:solidFill>
            </a:rPr>
            <a:t>Dağıtım Giderleri (B2)</a:t>
          </a:r>
        </a:p>
        <a:p>
          <a:pPr algn="l"/>
          <a:r>
            <a:rPr lang="tr-TR" sz="1600" dirty="0" smtClean="0">
              <a:solidFill>
                <a:schemeClr val="tx1"/>
              </a:solidFill>
            </a:rPr>
            <a:t>• Amortisman Giderleri</a:t>
          </a:r>
        </a:p>
        <a:p>
          <a:pPr algn="l"/>
          <a:r>
            <a:rPr lang="tr-TR" sz="1600" dirty="0" smtClean="0">
              <a:solidFill>
                <a:schemeClr val="tx1"/>
              </a:solidFill>
            </a:rPr>
            <a:t>• Mali Giderler</a:t>
          </a:r>
        </a:p>
        <a:p>
          <a:pPr algn="ctr"/>
          <a:endParaRPr lang="tr-TR" sz="1400" dirty="0">
            <a:solidFill>
              <a:schemeClr val="tx1"/>
            </a:solidFill>
          </a:endParaRPr>
        </a:p>
      </dgm:t>
    </dgm:pt>
    <dgm:pt modelId="{DC2F122A-55AC-4EEE-A94D-576C0C47DA7E}" type="parTrans" cxnId="{96B2253F-69A9-414C-8E2B-69B71D5BDE47}">
      <dgm:prSet/>
      <dgm:spPr/>
      <dgm:t>
        <a:bodyPr/>
        <a:lstStyle/>
        <a:p>
          <a:endParaRPr lang="tr-TR"/>
        </a:p>
      </dgm:t>
    </dgm:pt>
    <dgm:pt modelId="{AF45F0E8-9164-4AC6-8C91-CCC31FDEE8EA}" type="sibTrans" cxnId="{96B2253F-69A9-414C-8E2B-69B71D5BDE47}">
      <dgm:prSet/>
      <dgm:spPr/>
      <dgm:t>
        <a:bodyPr/>
        <a:lstStyle/>
        <a:p>
          <a:endParaRPr lang="tr-TR"/>
        </a:p>
      </dgm:t>
    </dgm:pt>
    <dgm:pt modelId="{A876AFC8-70AB-4332-BC3F-59F8DD73C790}">
      <dgm:prSet/>
      <dgm:spPr/>
      <dgm:t>
        <a:bodyPr/>
        <a:lstStyle/>
        <a:p>
          <a:endParaRPr lang="tr-TR"/>
        </a:p>
      </dgm:t>
    </dgm:pt>
    <dgm:pt modelId="{225ECEEE-20E4-44C3-8BF1-1319B9AB5020}" type="parTrans" cxnId="{B0201CD8-969D-4042-BB32-797DC3992B1B}">
      <dgm:prSet/>
      <dgm:spPr/>
      <dgm:t>
        <a:bodyPr/>
        <a:lstStyle/>
        <a:p>
          <a:endParaRPr lang="tr-TR"/>
        </a:p>
      </dgm:t>
    </dgm:pt>
    <dgm:pt modelId="{AA53F873-6DF7-49F9-A9EF-592473372DE3}" type="sibTrans" cxnId="{B0201CD8-969D-4042-BB32-797DC3992B1B}">
      <dgm:prSet/>
      <dgm:spPr/>
      <dgm:t>
        <a:bodyPr/>
        <a:lstStyle/>
        <a:p>
          <a:endParaRPr lang="tr-TR"/>
        </a:p>
      </dgm:t>
    </dgm:pt>
    <dgm:pt modelId="{758B1FEB-D964-4DC6-900A-BEEE5B6963BE}">
      <dgm:prSet phldrT="[Metin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tr-TR" sz="2800" b="1" dirty="0" smtClean="0">
              <a:solidFill>
                <a:srgbClr val="004158"/>
              </a:solidFill>
              <a:latin typeface="Avenir"/>
            </a:rPr>
            <a:t>MALİ DEĞERLENDİRME</a:t>
          </a:r>
          <a:endParaRPr lang="tr-TR" sz="2800" dirty="0">
            <a:solidFill>
              <a:schemeClr val="tx1"/>
            </a:solidFill>
          </a:endParaRPr>
        </a:p>
      </dgm:t>
    </dgm:pt>
    <dgm:pt modelId="{9026FC26-7FBF-48FA-8BCC-BFAFE61B5709}" type="sibTrans" cxnId="{8556E564-4204-480A-9F66-7E74318EC88D}">
      <dgm:prSet/>
      <dgm:spPr/>
      <dgm:t>
        <a:bodyPr/>
        <a:lstStyle/>
        <a:p>
          <a:endParaRPr lang="tr-TR"/>
        </a:p>
      </dgm:t>
    </dgm:pt>
    <dgm:pt modelId="{0382B04B-5F6E-4F35-855E-F2CA37635298}" type="parTrans" cxnId="{8556E564-4204-480A-9F66-7E74318EC88D}">
      <dgm:prSet/>
      <dgm:spPr/>
      <dgm:t>
        <a:bodyPr/>
        <a:lstStyle/>
        <a:p>
          <a:endParaRPr lang="tr-TR"/>
        </a:p>
      </dgm:t>
    </dgm:pt>
    <dgm:pt modelId="{4795F40E-185F-4F17-AE48-C95170676680}" type="pres">
      <dgm:prSet presAssocID="{2D77515D-3ACE-4A23-97AF-6BDB994D7C1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2B5E77C-49D7-4F57-9259-CC62C39CC246}" type="pres">
      <dgm:prSet presAssocID="{758B1FEB-D964-4DC6-900A-BEEE5B6963BE}" presName="roof" presStyleLbl="dkBgShp" presStyleIdx="0" presStyleCnt="2" custLinFactNeighborY="4334"/>
      <dgm:spPr/>
      <dgm:t>
        <a:bodyPr/>
        <a:lstStyle/>
        <a:p>
          <a:endParaRPr lang="tr-TR"/>
        </a:p>
      </dgm:t>
    </dgm:pt>
    <dgm:pt modelId="{98512B75-1E6B-4070-9C22-1A176C9C2939}" type="pres">
      <dgm:prSet presAssocID="{758B1FEB-D964-4DC6-900A-BEEE5B6963BE}" presName="pillars" presStyleCnt="0"/>
      <dgm:spPr/>
    </dgm:pt>
    <dgm:pt modelId="{491327F0-4E93-4F6B-AE43-9D5F10A4E877}" type="pres">
      <dgm:prSet presAssocID="{758B1FEB-D964-4DC6-900A-BEEE5B6963BE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580D96-2A93-4F82-9856-3602F0FAE6EF}" type="pres">
      <dgm:prSet presAssocID="{9CB7CEED-1D25-43FE-B0ED-379B0C10A61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DED3FF-5F33-4DF7-85EA-7174595ECFF5}" type="pres">
      <dgm:prSet presAssocID="{99EF73E8-C175-43FC-B4B8-5A5AB174F992}" presName="pillarX" presStyleLbl="node1" presStyleIdx="2" presStyleCnt="3" custLinFactNeighborX="49" custLinFactNeighborY="-14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5BC795-1BC4-4DCF-B124-33D1D0553DA8}" type="pres">
      <dgm:prSet presAssocID="{758B1FEB-D964-4DC6-900A-BEEE5B6963BE}" presName="base" presStyleLbl="dkBgShp" presStyleIdx="1" presStyleCnt="2"/>
      <dgm:spPr>
        <a:solidFill>
          <a:schemeClr val="accent2">
            <a:lumMod val="60000"/>
            <a:lumOff val="40000"/>
          </a:schemeClr>
        </a:solidFill>
      </dgm:spPr>
    </dgm:pt>
  </dgm:ptLst>
  <dgm:cxnLst>
    <dgm:cxn modelId="{8556E564-4204-480A-9F66-7E74318EC88D}" srcId="{2D77515D-3ACE-4A23-97AF-6BDB994D7C1E}" destId="{758B1FEB-D964-4DC6-900A-BEEE5B6963BE}" srcOrd="0" destOrd="0" parTransId="{0382B04B-5F6E-4F35-855E-F2CA37635298}" sibTransId="{9026FC26-7FBF-48FA-8BCC-BFAFE61B5709}"/>
    <dgm:cxn modelId="{7BF1150E-CE4E-49DD-9CD5-2D3A741CF169}" srcId="{758B1FEB-D964-4DC6-900A-BEEE5B6963BE}" destId="{B42A4FC7-6C9F-4B23-8C34-562991E1C9E2}" srcOrd="0" destOrd="0" parTransId="{FD01D694-3CC8-4F09-90A7-D05A91CEC558}" sibTransId="{F3355223-03A9-4BF9-B174-95233A854F1D}"/>
    <dgm:cxn modelId="{CDA2E4D6-D1B5-40CE-838D-807EC406ADA8}" type="presOf" srcId="{99EF73E8-C175-43FC-B4B8-5A5AB174F992}" destId="{4BDED3FF-5F33-4DF7-85EA-7174595ECFF5}" srcOrd="0" destOrd="0" presId="urn:microsoft.com/office/officeart/2005/8/layout/hList3"/>
    <dgm:cxn modelId="{DB35959E-0BCE-469F-8556-9F38A0FCE49B}" type="presOf" srcId="{B42A4FC7-6C9F-4B23-8C34-562991E1C9E2}" destId="{491327F0-4E93-4F6B-AE43-9D5F10A4E877}" srcOrd="0" destOrd="0" presId="urn:microsoft.com/office/officeart/2005/8/layout/hList3"/>
    <dgm:cxn modelId="{B0201CD8-969D-4042-BB32-797DC3992B1B}" srcId="{2D77515D-3ACE-4A23-97AF-6BDB994D7C1E}" destId="{A876AFC8-70AB-4332-BC3F-59F8DD73C790}" srcOrd="1" destOrd="0" parTransId="{225ECEEE-20E4-44C3-8BF1-1319B9AB5020}" sibTransId="{AA53F873-6DF7-49F9-A9EF-592473372DE3}"/>
    <dgm:cxn modelId="{96B2253F-69A9-414C-8E2B-69B71D5BDE47}" srcId="{758B1FEB-D964-4DC6-900A-BEEE5B6963BE}" destId="{99EF73E8-C175-43FC-B4B8-5A5AB174F992}" srcOrd="2" destOrd="0" parTransId="{DC2F122A-55AC-4EEE-A94D-576C0C47DA7E}" sibTransId="{AF45F0E8-9164-4AC6-8C91-CCC31FDEE8EA}"/>
    <dgm:cxn modelId="{9CCE4906-ABDB-42FF-817F-2F6CDDCAD61E}" srcId="{758B1FEB-D964-4DC6-900A-BEEE5B6963BE}" destId="{9CB7CEED-1D25-43FE-B0ED-379B0C10A61A}" srcOrd="1" destOrd="0" parTransId="{A9D54E06-4613-4AB1-B496-AC6BE1F2D42A}" sibTransId="{FD863A46-16C0-405D-865A-E5818AEFB794}"/>
    <dgm:cxn modelId="{739E7A86-2085-42E7-861A-FA111E2E6690}" type="presOf" srcId="{9CB7CEED-1D25-43FE-B0ED-379B0C10A61A}" destId="{BE580D96-2A93-4F82-9856-3602F0FAE6EF}" srcOrd="0" destOrd="0" presId="urn:microsoft.com/office/officeart/2005/8/layout/hList3"/>
    <dgm:cxn modelId="{0CD8EBEF-E3EE-49F9-8AAB-904EEB7002F7}" type="presOf" srcId="{2D77515D-3ACE-4A23-97AF-6BDB994D7C1E}" destId="{4795F40E-185F-4F17-AE48-C95170676680}" srcOrd="0" destOrd="0" presId="urn:microsoft.com/office/officeart/2005/8/layout/hList3"/>
    <dgm:cxn modelId="{E4788B30-86BD-427E-B6B8-448CF48CA5F6}" type="presOf" srcId="{758B1FEB-D964-4DC6-900A-BEEE5B6963BE}" destId="{72B5E77C-49D7-4F57-9259-CC62C39CC246}" srcOrd="0" destOrd="0" presId="urn:microsoft.com/office/officeart/2005/8/layout/hList3"/>
    <dgm:cxn modelId="{708BAE05-4C5D-408B-870C-5D832E16C1FD}" type="presParOf" srcId="{4795F40E-185F-4F17-AE48-C95170676680}" destId="{72B5E77C-49D7-4F57-9259-CC62C39CC246}" srcOrd="0" destOrd="0" presId="urn:microsoft.com/office/officeart/2005/8/layout/hList3"/>
    <dgm:cxn modelId="{919A4ECE-9A4D-4109-808F-B9FCBCFC2133}" type="presParOf" srcId="{4795F40E-185F-4F17-AE48-C95170676680}" destId="{98512B75-1E6B-4070-9C22-1A176C9C2939}" srcOrd="1" destOrd="0" presId="urn:microsoft.com/office/officeart/2005/8/layout/hList3"/>
    <dgm:cxn modelId="{56F26B56-A2A6-4F1A-AB6F-63C7AC08E46D}" type="presParOf" srcId="{98512B75-1E6B-4070-9C22-1A176C9C2939}" destId="{491327F0-4E93-4F6B-AE43-9D5F10A4E877}" srcOrd="0" destOrd="0" presId="urn:microsoft.com/office/officeart/2005/8/layout/hList3"/>
    <dgm:cxn modelId="{4A151F35-728F-4015-882D-DAF83E22D5D8}" type="presParOf" srcId="{98512B75-1E6B-4070-9C22-1A176C9C2939}" destId="{BE580D96-2A93-4F82-9856-3602F0FAE6EF}" srcOrd="1" destOrd="0" presId="urn:microsoft.com/office/officeart/2005/8/layout/hList3"/>
    <dgm:cxn modelId="{A5F3AE7D-3190-4733-AD01-EB6D1BA4007F}" type="presParOf" srcId="{98512B75-1E6B-4070-9C22-1A176C9C2939}" destId="{4BDED3FF-5F33-4DF7-85EA-7174595ECFF5}" srcOrd="2" destOrd="0" presId="urn:microsoft.com/office/officeart/2005/8/layout/hList3"/>
    <dgm:cxn modelId="{0610220C-0118-4B7C-9A82-E2EE617328B6}" type="presParOf" srcId="{4795F40E-185F-4F17-AE48-C95170676680}" destId="{9B5BC795-1BC4-4DCF-B124-33D1D0553DA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5E77C-49D7-4F57-9259-CC62C39CC246}">
      <dsp:nvSpPr>
        <dsp:cNvPr id="0" name=""/>
        <dsp:cNvSpPr/>
      </dsp:nvSpPr>
      <dsp:spPr>
        <a:xfrm>
          <a:off x="0" y="69445"/>
          <a:ext cx="7056784" cy="160233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rgbClr val="004158"/>
              </a:solidFill>
              <a:latin typeface="Avenir"/>
            </a:rPr>
            <a:t>MALİ DEĞERLENDİRME</a:t>
          </a:r>
          <a:endParaRPr lang="tr-TR" sz="2800" kern="1200" dirty="0">
            <a:solidFill>
              <a:schemeClr val="tx1"/>
            </a:solidFill>
          </a:endParaRPr>
        </a:p>
      </dsp:txBody>
      <dsp:txXfrm>
        <a:off x="0" y="69445"/>
        <a:ext cx="7056784" cy="1602338"/>
      </dsp:txXfrm>
    </dsp:sp>
    <dsp:sp modelId="{491327F0-4E93-4F6B-AE43-9D5F10A4E877}">
      <dsp:nvSpPr>
        <dsp:cNvPr id="0" name=""/>
        <dsp:cNvSpPr/>
      </dsp:nvSpPr>
      <dsp:spPr>
        <a:xfrm>
          <a:off x="3445" y="1602338"/>
          <a:ext cx="2349964" cy="336491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</a:rPr>
            <a:t>İŞLETME SERMAYESİ</a:t>
          </a:r>
        </a:p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İşletmenin yatırımını tamamladıktan sonra</a:t>
          </a:r>
        </a:p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faaliyetlerini aksatmadan sürdürebilmesi için ihtiyaç duyacağı nakit</a:t>
          </a:r>
        </a:p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miktarıdır.</a:t>
          </a:r>
        </a:p>
        <a:p>
          <a:pPr lvl="0" defTabSz="1066800">
            <a:spcBef>
              <a:spcPct val="0"/>
            </a:spcBef>
            <a:spcAft>
              <a:spcPct val="35000"/>
            </a:spcAft>
          </a:pPr>
          <a:endParaRPr lang="tr-TR" sz="1200" kern="1200" dirty="0">
            <a:solidFill>
              <a:schemeClr val="tx1"/>
            </a:solidFill>
          </a:endParaRPr>
        </a:p>
      </dsp:txBody>
      <dsp:txXfrm>
        <a:off x="3445" y="1602338"/>
        <a:ext cx="2349964" cy="3364910"/>
      </dsp:txXfrm>
    </dsp:sp>
    <dsp:sp modelId="{BE580D96-2A93-4F82-9856-3602F0FAE6EF}">
      <dsp:nvSpPr>
        <dsp:cNvPr id="0" name=""/>
        <dsp:cNvSpPr/>
      </dsp:nvSpPr>
      <dsp:spPr>
        <a:xfrm>
          <a:off x="2353409" y="1602338"/>
          <a:ext cx="2349964" cy="336491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</a:rPr>
            <a:t>GELİRLER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b="1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b="1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tx1"/>
              </a:solidFill>
            </a:rPr>
            <a:t>• Satış Gelirleri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tx1"/>
              </a:solidFill>
            </a:rPr>
            <a:t>• Diğer Gelirler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 dirty="0">
            <a:solidFill>
              <a:schemeClr val="tx1"/>
            </a:solidFill>
          </a:endParaRPr>
        </a:p>
      </dsp:txBody>
      <dsp:txXfrm>
        <a:off x="2353409" y="1602338"/>
        <a:ext cx="2349964" cy="3364910"/>
      </dsp:txXfrm>
    </dsp:sp>
    <dsp:sp modelId="{4BDED3FF-5F33-4DF7-85EA-7174595ECFF5}">
      <dsp:nvSpPr>
        <dsp:cNvPr id="0" name=""/>
        <dsp:cNvSpPr/>
      </dsp:nvSpPr>
      <dsp:spPr>
        <a:xfrm>
          <a:off x="4704525" y="1597324"/>
          <a:ext cx="2349964" cy="336491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b="1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</a:rPr>
            <a:t>GİDERLER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tx1"/>
              </a:solidFill>
            </a:rPr>
            <a:t>• </a:t>
          </a:r>
          <a:r>
            <a:rPr lang="tr-TR" sz="1600" kern="1200" dirty="0" smtClean="0">
              <a:solidFill>
                <a:schemeClr val="tx1"/>
              </a:solidFill>
            </a:rPr>
            <a:t>Tam kapasitede Yıllık İşletme Giderleri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• Toplam İşletme Giderleri (B1)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• Üretim Giderleri, Genel Yönetim Giderleri, Pazarlama Satış ve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Dağıtım Giderleri (B2)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• Amortisman Giderleri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• Mali Giderler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 dirty="0">
            <a:solidFill>
              <a:schemeClr val="tx1"/>
            </a:solidFill>
          </a:endParaRPr>
        </a:p>
      </dsp:txBody>
      <dsp:txXfrm>
        <a:off x="4704525" y="1597324"/>
        <a:ext cx="2349964" cy="3364910"/>
      </dsp:txXfrm>
    </dsp:sp>
    <dsp:sp modelId="{9B5BC795-1BC4-4DCF-B124-33D1D0553DA8}">
      <dsp:nvSpPr>
        <dsp:cNvPr id="0" name=""/>
        <dsp:cNvSpPr/>
      </dsp:nvSpPr>
      <dsp:spPr>
        <a:xfrm>
          <a:off x="0" y="4967249"/>
          <a:ext cx="7056784" cy="37387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796" cy="511813"/>
          </a:xfrm>
          <a:prstGeom prst="rect">
            <a:avLst/>
          </a:prstGeom>
        </p:spPr>
        <p:txBody>
          <a:bodyPr vert="horz" lIns="94175" tIns="47084" rIns="94175" bIns="47084" rtlCol="0"/>
          <a:lstStyle>
            <a:lvl1pPr algn="l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4020508" y="1"/>
            <a:ext cx="3077136" cy="511813"/>
          </a:xfrm>
          <a:prstGeom prst="rect">
            <a:avLst/>
          </a:prstGeom>
        </p:spPr>
        <p:txBody>
          <a:bodyPr vert="horz" lIns="94175" tIns="47084" rIns="94175" bIns="47084" rtlCol="0"/>
          <a:lstStyle>
            <a:lvl1pPr algn="r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372A76-2166-43E6-864B-3EF6AFA67288}" type="datetimeFigureOut">
              <a:rPr lang="tr-TR"/>
              <a:pPr>
                <a:defRPr/>
              </a:pPr>
              <a:t>16.10.2017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1" y="9721155"/>
            <a:ext cx="3078796" cy="511812"/>
          </a:xfrm>
          <a:prstGeom prst="rect">
            <a:avLst/>
          </a:prstGeom>
        </p:spPr>
        <p:txBody>
          <a:bodyPr vert="horz" lIns="94175" tIns="47084" rIns="94175" bIns="47084" rtlCol="0" anchor="b"/>
          <a:lstStyle>
            <a:lvl1pPr algn="l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4020508" y="9721155"/>
            <a:ext cx="3077136" cy="511812"/>
          </a:xfrm>
          <a:prstGeom prst="rect">
            <a:avLst/>
          </a:prstGeom>
        </p:spPr>
        <p:txBody>
          <a:bodyPr vert="horz" wrap="square" lIns="94175" tIns="47084" rIns="94175" bIns="470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55CC14E9-7B2A-4D4F-8AF6-2D68B9891DA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26333994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796" cy="511813"/>
          </a:xfrm>
          <a:prstGeom prst="rect">
            <a:avLst/>
          </a:prstGeom>
        </p:spPr>
        <p:txBody>
          <a:bodyPr vert="horz" lIns="94175" tIns="47084" rIns="94175" bIns="4708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4020508" y="1"/>
            <a:ext cx="3077136" cy="511813"/>
          </a:xfrm>
          <a:prstGeom prst="rect">
            <a:avLst/>
          </a:prstGeom>
        </p:spPr>
        <p:txBody>
          <a:bodyPr vert="horz" lIns="94175" tIns="47084" rIns="94175" bIns="4708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673ACF37-1D10-4776-AAF6-1E41D951EC95}" type="datetimeFigureOut">
              <a:rPr lang="tr-TR"/>
              <a:pPr>
                <a:defRPr/>
              </a:pPr>
              <a:t>16.10.2017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87425" y="765175"/>
            <a:ext cx="5124450" cy="3843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75" tIns="47084" rIns="94175" bIns="47084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707943" y="4863046"/>
            <a:ext cx="5683419" cy="4606315"/>
          </a:xfrm>
          <a:prstGeom prst="rect">
            <a:avLst/>
          </a:prstGeom>
        </p:spPr>
        <p:txBody>
          <a:bodyPr vert="horz" lIns="94175" tIns="47084" rIns="94175" bIns="47084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1" y="9721155"/>
            <a:ext cx="3078796" cy="511812"/>
          </a:xfrm>
          <a:prstGeom prst="rect">
            <a:avLst/>
          </a:prstGeom>
        </p:spPr>
        <p:txBody>
          <a:bodyPr vert="horz" lIns="94175" tIns="47084" rIns="94175" bIns="4708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4020508" y="9721155"/>
            <a:ext cx="3077136" cy="511812"/>
          </a:xfrm>
          <a:prstGeom prst="rect">
            <a:avLst/>
          </a:prstGeom>
        </p:spPr>
        <p:txBody>
          <a:bodyPr vert="horz" wrap="square" lIns="94175" tIns="47084" rIns="94175" bIns="470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fld id="{3AB364A2-B12A-41AC-85AF-056F883EAF4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33097218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3064576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54830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12263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27106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08406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14848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77CFBB-7BCE-49A4-9032-F71048316743}" type="slidenum">
              <a:rPr lang="tr-TR" altLang="tr-TR"/>
              <a:pPr/>
              <a:t>16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2274290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70097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9497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47421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12244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29646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50634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986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4741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F7B46-B46D-4679-810D-2BA405F4E125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E5784-9D2A-4ADE-902E-6E1B8C26A0E3}" type="datetime1">
              <a:rPr lang="en-US" smtClean="0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4DF25-D7C2-4F65-AE47-7FC27C782F1F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0A5B6-1391-4D82-BBCC-0DCDB629308E}" type="datetime1">
              <a:rPr lang="en-US" smtClean="0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B7CCD-D4A8-4B86-A3B4-C80DDB81C160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E1C45-AE73-4280-8DEA-5BD19880A941}" type="datetime1">
              <a:rPr lang="en-US" smtClean="0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1BEB4-D936-4CCE-BC1E-D060203A04D4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A55D-EE23-486F-818A-C98EB0F01ACD}" type="datetime1">
              <a:rPr lang="en-US" smtClean="0"/>
              <a:pPr/>
              <a:t>10/16/2017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BC7D-8AF8-4275-B8C9-B3FB2CB7125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43775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D288-7ABD-4F6D-8400-60DF9AB619A1}" type="datetime1">
              <a:rPr lang="en-US" smtClean="0"/>
              <a:pPr/>
              <a:t>10/16/2017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BC7D-8AF8-4275-B8C9-B3FB2CB7125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78292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87F1-D64E-4D8A-B8E5-CFF5FD3E03E7}" type="datetime1">
              <a:rPr lang="en-US" smtClean="0"/>
              <a:pPr/>
              <a:t>10/16/2017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BC7D-8AF8-4275-B8C9-B3FB2CB7125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37108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385A-B09F-46C3-96DF-CF9DAA802171}" type="datetime1">
              <a:rPr lang="en-US" smtClean="0"/>
              <a:pPr/>
              <a:t>10/16/2017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BC7D-8AF8-4275-B8C9-B3FB2CB7125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01505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E3B6-AEE0-40AD-A0E9-E29F915C5744}" type="datetime1">
              <a:rPr lang="en-US" smtClean="0"/>
              <a:pPr/>
              <a:t>10/16/2017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BC7D-8AF8-4275-B8C9-B3FB2CB7125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70250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313B-81AE-42C9-82EA-7EEAD231CF66}" type="datetime1">
              <a:rPr lang="en-US" smtClean="0"/>
              <a:pPr/>
              <a:t>10/16/2017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BC7D-8AF8-4275-B8C9-B3FB2CB7125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98755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3895-E228-4FB3-BD12-F5583C077908}" type="datetime1">
              <a:rPr lang="en-US" smtClean="0"/>
              <a:pPr/>
              <a:t>10/16/2017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BC7D-8AF8-4275-B8C9-B3FB2CB7125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8402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8424B-C41C-447E-AD61-8C4DFE604FD9}" type="datetime1">
              <a:rPr lang="en-US" smtClean="0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538CB-90EA-4632-9282-93DF9ABA9838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3954D-91B8-4787-897D-5FFC99F33A63}" type="datetime1">
              <a:rPr lang="en-US" smtClean="0"/>
              <a:pPr/>
              <a:t>10/16/2017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BC7D-8AF8-4275-B8C9-B3FB2CB7125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25129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C6D1-D141-40A6-9591-FD924180B07C}" type="datetime1">
              <a:rPr lang="en-US" smtClean="0"/>
              <a:pPr/>
              <a:t>10/16/2017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BC7D-8AF8-4275-B8C9-B3FB2CB7125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40330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156F-C780-4E28-AC24-D012EAA3B5CB}" type="datetime1">
              <a:rPr lang="en-US" smtClean="0"/>
              <a:pPr/>
              <a:t>10/16/2017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BC7D-8AF8-4275-B8C9-B3FB2CB7125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32998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501A-E796-4EF1-8187-853A9403D406}" type="datetime1">
              <a:rPr lang="en-US" smtClean="0"/>
              <a:pPr/>
              <a:t>10/16/2017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BC7D-8AF8-4275-B8C9-B3FB2CB7125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63059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C1F3-73BD-4408-B9FE-085D14E4ABC7}" type="datetime1">
              <a:rPr lang="en-US" smtClean="0"/>
              <a:pPr/>
              <a:t>10/16/2017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2795-5AAF-44CD-AAAA-C8952831FE7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13040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E177-4F99-4679-8E2F-C7369434F9B1}" type="datetime1">
              <a:rPr lang="en-US" smtClean="0"/>
              <a:pPr/>
              <a:t>10/16/2017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2795-5AAF-44CD-AAAA-C8952831FE7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69623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C481-E440-4358-B239-5B3275D34DB1}" type="datetime1">
              <a:rPr lang="en-US" smtClean="0"/>
              <a:pPr/>
              <a:t>10/16/2017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2795-5AAF-44CD-AAAA-C8952831FE7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25539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2306-9459-4D68-B682-6E77D4733E92}" type="datetime1">
              <a:rPr lang="en-US" smtClean="0"/>
              <a:pPr/>
              <a:t>10/16/2017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2795-5AAF-44CD-AAAA-C8952831FE7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86625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1D1C0-9187-411D-AAD6-A53C25495721}" type="datetime1">
              <a:rPr lang="en-US" smtClean="0"/>
              <a:pPr/>
              <a:t>10/16/2017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2795-5AAF-44CD-AAAA-C8952831FE7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33904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E58E-CE63-4EE5-A458-D458ABD4F0E7}" type="datetime1">
              <a:rPr lang="en-US" smtClean="0"/>
              <a:pPr/>
              <a:t>10/16/2017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2795-5AAF-44CD-AAAA-C8952831FE7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87197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6456" y="6597352"/>
            <a:ext cx="288000" cy="18981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9562" y="6479915"/>
            <a:ext cx="2133600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venir"/>
              </a:defRPr>
            </a:lvl1pPr>
          </a:lstStyle>
          <a:p>
            <a:fld id="{C50D8339-2DCB-4D4C-9380-36ACF4AAA1F1}" type="slidenum">
              <a:rPr lang="en-US" altLang="tr-TR" smtClean="0"/>
              <a:pPr/>
              <a:t>‹#›</a:t>
            </a:fld>
            <a:endParaRPr lang="en-US" altLang="tr-T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FB47-8414-48DD-8753-F919AB74697A}" type="datetime1">
              <a:rPr lang="en-US" smtClean="0"/>
              <a:pPr/>
              <a:t>10/16/2017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2795-5AAF-44CD-AAAA-C8952831FE7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52032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14B6-42DF-40CF-BA42-1E312BB7B71F}" type="datetime1">
              <a:rPr lang="en-US" smtClean="0"/>
              <a:pPr/>
              <a:t>10/16/2017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2795-5AAF-44CD-AAAA-C8952831FE7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73296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E0FA-F143-446A-BFF2-981512691FED}" type="datetime1">
              <a:rPr lang="en-US" smtClean="0"/>
              <a:pPr/>
              <a:t>10/16/2017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2795-5AAF-44CD-AAAA-C8952831FE7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931063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9B19-35E8-47A6-916F-B6F14ABCE2E9}" type="datetime1">
              <a:rPr lang="en-US" smtClean="0"/>
              <a:pPr/>
              <a:t>10/16/2017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2795-5AAF-44CD-AAAA-C8952831FE7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94384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B5F6-2C15-4890-92AC-F8F7A8E564FF}" type="datetime1">
              <a:rPr lang="en-US" smtClean="0"/>
              <a:pPr/>
              <a:t>10/16/2017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2795-5AAF-44CD-AAAA-C8952831FE7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450467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C3016-8042-431B-8837-28B9CA7B21B2}" type="datetime1">
              <a:rPr lang="en-US" smtClean="0"/>
              <a:pPr/>
              <a:t>10/16/2017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294-0F1D-405A-9589-1B4D6910124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29727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09D1-2D14-4B57-AA2C-7588D8FBB36E}" type="datetime1">
              <a:rPr lang="en-US" smtClean="0"/>
              <a:pPr/>
              <a:t>10/16/2017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294-0F1D-405A-9589-1B4D6910124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867787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BB68-6D73-4CF0-A993-64A4ABCA0FF4}" type="datetime1">
              <a:rPr lang="en-US" smtClean="0"/>
              <a:pPr/>
              <a:t>10/16/2017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294-0F1D-405A-9589-1B4D6910124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08911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5555-771B-4ACD-B1F3-33ADBAB665A8}" type="datetime1">
              <a:rPr lang="en-US" smtClean="0"/>
              <a:pPr/>
              <a:t>10/16/2017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294-0F1D-405A-9589-1B4D6910124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119684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D447-C48F-4E66-91CD-80E57848ED7E}" type="datetime1">
              <a:rPr lang="en-US" smtClean="0"/>
              <a:pPr/>
              <a:t>10/16/2017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294-0F1D-405A-9589-1B4D6910124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798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6456" y="6597352"/>
            <a:ext cx="288000" cy="189817"/>
          </a:xfrm>
          <a:prstGeom prst="rect">
            <a:avLst/>
          </a:prstGeom>
        </p:spPr>
      </p:pic>
      <p:sp>
        <p:nvSpPr>
          <p:cNvPr id="7" name="Slayt Numarası Yer Tutucusu 4"/>
          <p:cNvSpPr txBox="1">
            <a:spLocks/>
          </p:cNvSpPr>
          <p:nvPr userDrawn="1"/>
        </p:nvSpPr>
        <p:spPr>
          <a:xfrm>
            <a:off x="6837206" y="64801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venir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660637E0-AB2D-4F2B-BD3F-61B7C1F83F85}" type="slidenum">
              <a:rPr lang="en-US" altLang="tr-TR" smtClean="0"/>
              <a:pPr/>
              <a:t>‹#›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xmlns="" val="27564840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1425-3A37-45C7-A922-25901AA877CA}" type="datetime1">
              <a:rPr lang="en-US" smtClean="0"/>
              <a:pPr/>
              <a:t>10/16/2017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294-0F1D-405A-9589-1B4D6910124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373505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813C-724D-4AB0-AAB2-1B8645DFB784}" type="datetime1">
              <a:rPr lang="en-US" smtClean="0"/>
              <a:pPr/>
              <a:t>10/16/2017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294-0F1D-405A-9589-1B4D6910124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089101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B3F7-0E60-4A06-919E-99821061E1B2}" type="datetime1">
              <a:rPr lang="en-US" smtClean="0"/>
              <a:pPr/>
              <a:t>10/16/2017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294-0F1D-405A-9589-1B4D6910124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338167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023E-B79D-4D2E-B4B1-9A46CDDDE5C2}" type="datetime1">
              <a:rPr lang="en-US" smtClean="0"/>
              <a:pPr/>
              <a:t>10/16/2017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294-0F1D-405A-9589-1B4D6910124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961766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A76-5DEF-49AA-963F-0F029A93A830}" type="datetime1">
              <a:rPr lang="en-US" smtClean="0"/>
              <a:pPr/>
              <a:t>10/16/2017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294-0F1D-405A-9589-1B4D6910124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662705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712E-79E3-4721-BACF-C7EE23CF16FE}" type="datetime1">
              <a:rPr lang="en-US" smtClean="0"/>
              <a:pPr/>
              <a:t>10/16/2017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294-0F1D-405A-9589-1B4D6910124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301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0B564-286A-4A80-94D0-A2F1F5E2587B}" type="datetime1">
              <a:rPr lang="en-US" smtClean="0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01F2B-6A09-4890-A17E-1A5043E08A0A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6E527-3D8E-47A9-A764-54160E65B8A8}" type="datetime1">
              <a:rPr lang="en-US" smtClean="0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78653-94A6-4CBB-8B44-530716AF55E3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7C425-2C10-4CBC-AE37-F8A885062904}" type="datetime1">
              <a:rPr lang="en-US" smtClean="0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B226D-84C0-4ED0-9FAF-C780B3612BDD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21856" y="6468981"/>
            <a:ext cx="288000" cy="189817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440" y="6362280"/>
            <a:ext cx="477416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venir"/>
              </a:defRPr>
            </a:lvl1pPr>
          </a:lstStyle>
          <a:p>
            <a:fld id="{F5A521A9-3745-46AD-982B-EF2338D07A6A}" type="slidenum">
              <a:rPr lang="en-US" altLang="tr-TR" smtClean="0"/>
              <a:pPr/>
              <a:t>‹#›</a:t>
            </a:fld>
            <a:endParaRPr lang="en-US" alt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BE135-4995-421C-93BC-6B2B819AA811}" type="datetime1">
              <a:rPr lang="en-US" smtClean="0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5856A-DFD6-4DE1-B826-95B61FDB3350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76456" y="6597352"/>
            <a:ext cx="288000" cy="18981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5665" y="6492875"/>
            <a:ext cx="3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bg1"/>
                </a:solidFill>
                <a:latin typeface="Avenir"/>
              </a:defRPr>
            </a:lvl1pPr>
          </a:lstStyle>
          <a:p>
            <a:fld id="{660637E0-AB2D-4F2B-BD3F-61B7C1F83F85}" type="slidenum">
              <a:rPr lang="en-US" altLang="tr-TR" smtClean="0"/>
              <a:pPr/>
              <a:t>‹#›</a:t>
            </a:fld>
            <a:endParaRPr lang="en-US" alt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732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41F94-80FA-470F-B222-914936B23369}" type="datetime1">
              <a:rPr lang="en-US" smtClean="0"/>
              <a:pPr/>
              <a:t>10/16/2017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6BC7D-8AF8-4275-B8C9-B3FB2CB7125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1676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3A78A-8A0F-4EF6-9130-B73698CE7D8F}" type="datetime1">
              <a:rPr lang="en-US" smtClean="0"/>
              <a:pPr/>
              <a:t>10/16/2017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52795-5AAF-44CD-AAAA-C8952831FE7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3712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E5FB3-28DE-4871-AFDB-72CFD65FE6C5}" type="datetime1">
              <a:rPr lang="en-US" smtClean="0"/>
              <a:pPr/>
              <a:t>10/16/2017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21294-0F1D-405A-9589-1B4D6910124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5362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11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11.emf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emf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1.emf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1.emf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5.emf"/><Relationship Id="rId5" Type="http://schemas.openxmlformats.org/officeDocument/2006/relationships/image" Target="../media/image11.em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11.em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8"/>
          <p:cNvSpPr txBox="1">
            <a:spLocks noChangeArrowheads="1"/>
          </p:cNvSpPr>
          <p:nvPr/>
        </p:nvSpPr>
        <p:spPr bwMode="auto">
          <a:xfrm>
            <a:off x="5094069" y="4113125"/>
            <a:ext cx="3096344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tr-TR" sz="2200" b="1" dirty="0" smtClean="0">
                <a:solidFill>
                  <a:schemeClr val="tx2">
                    <a:lumMod val="75000"/>
                  </a:schemeClr>
                </a:solidFill>
                <a:latin typeface="Avenir"/>
                <a:cs typeface="Andalus" pitchFamily="18" charset="-78"/>
              </a:rPr>
              <a:t>İŞ PLANI HAZIRLAMA</a:t>
            </a:r>
            <a:endParaRPr lang="tr-TR" sz="2200" b="1" dirty="0">
              <a:solidFill>
                <a:schemeClr val="tx2">
                  <a:lumMod val="75000"/>
                </a:schemeClr>
              </a:solidFill>
              <a:latin typeface="Avenir"/>
              <a:cs typeface="Andalus" pitchFamily="18" charset="-78"/>
            </a:endParaRPr>
          </a:p>
        </p:txBody>
      </p:sp>
      <p:sp>
        <p:nvSpPr>
          <p:cNvPr id="9" name="Text Box 78"/>
          <p:cNvSpPr txBox="1">
            <a:spLocks noChangeArrowheads="1"/>
          </p:cNvSpPr>
          <p:nvPr/>
        </p:nvSpPr>
        <p:spPr bwMode="auto">
          <a:xfrm>
            <a:off x="4211960" y="2464999"/>
            <a:ext cx="4941912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tr-TR" sz="20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ndalus" pitchFamily="18" charset="-78"/>
              </a:rPr>
              <a:t>   </a:t>
            </a:r>
            <a:r>
              <a:rPr lang="tr-TR" sz="2000" b="1" dirty="0">
                <a:solidFill>
                  <a:schemeClr val="tx2">
                    <a:lumMod val="75000"/>
                  </a:schemeClr>
                </a:solidFill>
                <a:latin typeface="Avenir"/>
                <a:cs typeface="Andalus" pitchFamily="18" charset="-78"/>
              </a:rPr>
              <a:t>TARIM VE KIRSAL KALKINMAYI </a:t>
            </a:r>
            <a:br>
              <a:rPr lang="tr-TR" sz="2000" b="1" dirty="0">
                <a:solidFill>
                  <a:schemeClr val="tx2">
                    <a:lumMod val="75000"/>
                  </a:schemeClr>
                </a:solidFill>
                <a:latin typeface="Avenir"/>
                <a:cs typeface="Andalus" pitchFamily="18" charset="-78"/>
              </a:rPr>
            </a:br>
            <a:r>
              <a:rPr lang="tr-TR" sz="2000" b="1" dirty="0" smtClean="0">
                <a:solidFill>
                  <a:schemeClr val="tx2">
                    <a:lumMod val="75000"/>
                  </a:schemeClr>
                </a:solidFill>
                <a:latin typeface="Avenir"/>
                <a:cs typeface="Andalus" pitchFamily="18" charset="-78"/>
              </a:rPr>
              <a:t>DESTEKLEME </a:t>
            </a:r>
            <a:r>
              <a:rPr lang="tr-TR" sz="2000" b="1" dirty="0">
                <a:solidFill>
                  <a:schemeClr val="tx2">
                    <a:lumMod val="75000"/>
                  </a:schemeClr>
                </a:solidFill>
                <a:latin typeface="Avenir"/>
                <a:cs typeface="Andalus" pitchFamily="18" charset="-78"/>
              </a:rPr>
              <a:t>KURUMU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3" t="13987" r="2337" b="18956"/>
          <a:stretch/>
        </p:blipFill>
        <p:spPr>
          <a:xfrm>
            <a:off x="5094069" y="404664"/>
            <a:ext cx="2941795" cy="1458906"/>
          </a:xfrm>
          <a:prstGeom prst="rect">
            <a:avLst/>
          </a:prstGeom>
        </p:spPr>
      </p:pic>
      <p:sp>
        <p:nvSpPr>
          <p:cNvPr id="11" name="Text Box 78"/>
          <p:cNvSpPr txBox="1">
            <a:spLocks noChangeArrowheads="1"/>
          </p:cNvSpPr>
          <p:nvPr/>
        </p:nvSpPr>
        <p:spPr bwMode="auto">
          <a:xfrm>
            <a:off x="4869095" y="5045744"/>
            <a:ext cx="3858024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tr-TR" b="1" dirty="0" smtClean="0">
                <a:solidFill>
                  <a:schemeClr val="tx2">
                    <a:lumMod val="75000"/>
                  </a:schemeClr>
                </a:solidFill>
                <a:latin typeface="Avenir"/>
                <a:cs typeface="Andalus" pitchFamily="18" charset="-78"/>
              </a:rPr>
              <a:t>E. MERVE SÜKÜT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32"/>
          <a:stretch/>
        </p:blipFill>
        <p:spPr>
          <a:xfrm>
            <a:off x="0" y="0"/>
            <a:ext cx="4716016" cy="6879273"/>
          </a:xfrm>
          <a:prstGeom prst="rect">
            <a:avLst/>
          </a:prstGeom>
        </p:spPr>
      </p:pic>
      <p:sp>
        <p:nvSpPr>
          <p:cNvPr id="7" name="Text Box 78"/>
          <p:cNvSpPr txBox="1">
            <a:spLocks noChangeArrowheads="1"/>
          </p:cNvSpPr>
          <p:nvPr/>
        </p:nvSpPr>
        <p:spPr bwMode="auto">
          <a:xfrm>
            <a:off x="4869095" y="5415076"/>
            <a:ext cx="3858024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tr-TR" b="1" dirty="0" smtClean="0">
                <a:solidFill>
                  <a:schemeClr val="tx2">
                    <a:lumMod val="75000"/>
                  </a:schemeClr>
                </a:solidFill>
                <a:latin typeface="Avenir"/>
                <a:cs typeface="Andalus" pitchFamily="18" charset="-78"/>
              </a:rPr>
              <a:t>17.10.2017</a:t>
            </a:r>
          </a:p>
        </p:txBody>
      </p:sp>
    </p:spTree>
    <p:extLst>
      <p:ext uri="{BB962C8B-B14F-4D97-AF65-F5344CB8AC3E}">
        <p14:creationId xmlns:p14="http://schemas.microsoft.com/office/powerpoint/2010/main" xmlns="" val="302250545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Başlık"/>
          <p:cNvSpPr txBox="1">
            <a:spLocks/>
          </p:cNvSpPr>
          <p:nvPr/>
        </p:nvSpPr>
        <p:spPr bwMode="auto">
          <a:xfrm>
            <a:off x="2285984" y="857232"/>
            <a:ext cx="6401731" cy="53663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tr-TR" sz="1600" b="1" dirty="0">
                <a:latin typeface="+mn-lt"/>
              </a:rPr>
              <a:t>6. </a:t>
            </a:r>
            <a:r>
              <a:rPr lang="tr-TR" sz="1600" b="1" dirty="0" smtClean="0">
                <a:latin typeface="+mn-lt"/>
              </a:rPr>
              <a:t>BÖLÜM. </a:t>
            </a:r>
            <a:r>
              <a:rPr lang="tr-TR" sz="1600" b="1" dirty="0">
                <a:latin typeface="+mn-lt"/>
              </a:rPr>
              <a:t>TAHMİNİ GELİR-GİDER VE NAKİT </a:t>
            </a:r>
            <a:r>
              <a:rPr lang="tr-TR" sz="1600" b="1" dirty="0" smtClean="0">
                <a:latin typeface="+mn-lt"/>
              </a:rPr>
              <a:t>AKIŞ TABLOSU:</a:t>
            </a:r>
          </a:p>
          <a:p>
            <a:endParaRPr lang="tr-TR" sz="1600" b="1" dirty="0" smtClean="0">
              <a:latin typeface="+mn-lt"/>
            </a:endParaRPr>
          </a:p>
          <a:p>
            <a:pPr algn="just"/>
            <a:r>
              <a:rPr lang="tr-TR" sz="1600" b="1" i="1" dirty="0">
                <a:latin typeface="+mn-lt"/>
              </a:rPr>
              <a:t>“Tahmini Gelir-Gider ve Nakit Akış Tablosu” (B1 İçin): </a:t>
            </a:r>
            <a:endParaRPr lang="tr-TR" sz="1600" b="1" i="1" dirty="0" smtClean="0">
              <a:latin typeface="+mn-lt"/>
            </a:endParaRPr>
          </a:p>
          <a:p>
            <a:pPr algn="just"/>
            <a:r>
              <a:rPr lang="tr-TR" sz="1600" dirty="0" smtClean="0">
                <a:latin typeface="+mn-lt"/>
              </a:rPr>
              <a:t>İş Planının 3</a:t>
            </a:r>
            <a:r>
              <a:rPr lang="tr-TR" sz="1600" dirty="0">
                <a:latin typeface="+mn-lt"/>
              </a:rPr>
              <a:t>. Bölümünde oluşturulan “Toplam Yatırım Bütçesi ve </a:t>
            </a:r>
            <a:r>
              <a:rPr lang="tr-TR" sz="1600" dirty="0" smtClean="0">
                <a:latin typeface="+mn-lt"/>
              </a:rPr>
              <a:t>Finansmanı Tablosu</a:t>
            </a:r>
            <a:r>
              <a:rPr lang="tr-TR" sz="1600" dirty="0">
                <a:latin typeface="+mn-lt"/>
              </a:rPr>
              <a:t>” ile 5. Bölümünde oluşturulan “İşletme Sermayesi Değişimi</a:t>
            </a:r>
            <a:r>
              <a:rPr lang="tr-TR" sz="1600" dirty="0" smtClean="0">
                <a:latin typeface="+mn-lt"/>
              </a:rPr>
              <a:t>”, “</a:t>
            </a:r>
            <a:r>
              <a:rPr lang="tr-TR" sz="1600" dirty="0">
                <a:latin typeface="+mn-lt"/>
              </a:rPr>
              <a:t>Satış Gelirleri”, “Diğer Gelirler”, “Toplam İşletme Giderleri</a:t>
            </a:r>
            <a:r>
              <a:rPr lang="tr-TR" sz="1600" dirty="0" smtClean="0">
                <a:latin typeface="+mn-lt"/>
              </a:rPr>
              <a:t>”, “</a:t>
            </a:r>
            <a:r>
              <a:rPr lang="tr-TR" sz="1600" dirty="0">
                <a:latin typeface="+mn-lt"/>
              </a:rPr>
              <a:t>Amortisman Giderleri” ve “Mali Giderler” tablolarındaki veriler </a:t>
            </a:r>
            <a:r>
              <a:rPr lang="tr-TR" sz="1600" dirty="0" smtClean="0">
                <a:latin typeface="+mn-lt"/>
              </a:rPr>
              <a:t>bu bölümdeki </a:t>
            </a:r>
            <a:r>
              <a:rPr lang="tr-TR" sz="1600" dirty="0">
                <a:latin typeface="+mn-lt"/>
              </a:rPr>
              <a:t>“Tahmini Gelir-Gider ve Nakit Akış </a:t>
            </a:r>
            <a:r>
              <a:rPr lang="tr-TR" sz="1600" dirty="0" err="1">
                <a:latin typeface="+mn-lt"/>
              </a:rPr>
              <a:t>Tablosu”na</a:t>
            </a:r>
            <a:r>
              <a:rPr lang="tr-TR" sz="1600" dirty="0">
                <a:latin typeface="+mn-lt"/>
              </a:rPr>
              <a:t> </a:t>
            </a:r>
            <a:r>
              <a:rPr lang="tr-TR" sz="1600" dirty="0" smtClean="0">
                <a:latin typeface="+mn-lt"/>
              </a:rPr>
              <a:t>aktarılır. İlgili </a:t>
            </a:r>
            <a:r>
              <a:rPr lang="tr-TR" sz="1600" dirty="0">
                <a:latin typeface="+mn-lt"/>
              </a:rPr>
              <a:t>tablonun alt kısmında yer alan açıklamalar </a:t>
            </a:r>
            <a:r>
              <a:rPr lang="tr-TR" sz="1600" dirty="0" smtClean="0">
                <a:latin typeface="+mn-lt"/>
              </a:rPr>
              <a:t>doğrultusunda gerekli </a:t>
            </a:r>
            <a:r>
              <a:rPr lang="tr-TR" sz="1600" dirty="0">
                <a:latin typeface="+mn-lt"/>
              </a:rPr>
              <a:t>hesaplamalar yapılarak tablo tamamlanır</a:t>
            </a:r>
            <a:r>
              <a:rPr lang="tr-TR" sz="1600" dirty="0" smtClean="0">
                <a:latin typeface="+mn-lt"/>
              </a:rPr>
              <a:t>.</a:t>
            </a:r>
            <a:endParaRPr lang="tr-TR" sz="1600" b="1" dirty="0">
              <a:latin typeface="+mn-lt"/>
            </a:endParaRPr>
          </a:p>
          <a:p>
            <a:pPr algn="just"/>
            <a:endParaRPr lang="tr-TR" sz="1600" b="1" i="1" dirty="0" smtClean="0">
              <a:latin typeface="+mn-lt"/>
            </a:endParaRPr>
          </a:p>
          <a:p>
            <a:pPr algn="just"/>
            <a:r>
              <a:rPr lang="es-ES" sz="1600" b="1" i="1" dirty="0" smtClean="0">
                <a:latin typeface="+mn-lt"/>
              </a:rPr>
              <a:t>“</a:t>
            </a:r>
            <a:r>
              <a:rPr lang="es-ES" sz="1600" b="1" i="1" dirty="0">
                <a:latin typeface="+mn-lt"/>
              </a:rPr>
              <a:t>Tahmini Gelir-Gider Tablosu” ve “Tahmini Nakit Akış Tablosu”</a:t>
            </a:r>
            <a:r>
              <a:rPr lang="tr-TR" sz="1600" b="1" i="1" dirty="0">
                <a:latin typeface="+mn-lt"/>
              </a:rPr>
              <a:t> (B2 İçin): </a:t>
            </a:r>
            <a:endParaRPr lang="tr-TR" sz="1600" b="1" i="1" dirty="0" smtClean="0">
              <a:latin typeface="+mn-lt"/>
            </a:endParaRPr>
          </a:p>
          <a:p>
            <a:pPr algn="just"/>
            <a:r>
              <a:rPr lang="tr-TR" sz="1600" dirty="0" smtClean="0">
                <a:latin typeface="+mn-lt"/>
              </a:rPr>
              <a:t>İş </a:t>
            </a:r>
            <a:r>
              <a:rPr lang="tr-TR" sz="1600" dirty="0">
                <a:latin typeface="+mn-lt"/>
              </a:rPr>
              <a:t>Planının 3. Bölümünde oluşturulan “Toplam </a:t>
            </a:r>
            <a:r>
              <a:rPr lang="tr-TR" sz="1600" dirty="0" smtClean="0">
                <a:latin typeface="+mn-lt"/>
              </a:rPr>
              <a:t>Yatırım Bütçesi </a:t>
            </a:r>
            <a:r>
              <a:rPr lang="tr-TR" sz="1600" dirty="0">
                <a:latin typeface="+mn-lt"/>
              </a:rPr>
              <a:t>ve Finansmanı Tablosu” ile 5. Bölümünde </a:t>
            </a:r>
            <a:r>
              <a:rPr lang="tr-TR" sz="1600" dirty="0" smtClean="0">
                <a:latin typeface="+mn-lt"/>
              </a:rPr>
              <a:t>oluşturulan “İşletme </a:t>
            </a:r>
            <a:r>
              <a:rPr lang="tr-TR" sz="1600" dirty="0">
                <a:latin typeface="+mn-lt"/>
              </a:rPr>
              <a:t>Sermayesi Değişimi”, ”Satış Gelirleri”, “Diğer Gelirler</a:t>
            </a:r>
            <a:r>
              <a:rPr lang="tr-TR" sz="1600" dirty="0" smtClean="0">
                <a:latin typeface="+mn-lt"/>
              </a:rPr>
              <a:t>”, “</a:t>
            </a:r>
            <a:r>
              <a:rPr lang="tr-TR" sz="1600" dirty="0">
                <a:latin typeface="+mn-lt"/>
              </a:rPr>
              <a:t>Üretim Giderleri”, “Genel Yönetim Giderleri”, Pazarlama </a:t>
            </a:r>
            <a:r>
              <a:rPr lang="tr-TR" sz="1600" dirty="0" smtClean="0">
                <a:latin typeface="+mn-lt"/>
              </a:rPr>
              <a:t>Satış </a:t>
            </a:r>
            <a:r>
              <a:rPr lang="it-IT" sz="1600" dirty="0" smtClean="0">
                <a:latin typeface="+mn-lt"/>
              </a:rPr>
              <a:t>ve </a:t>
            </a:r>
            <a:r>
              <a:rPr lang="it-IT" sz="1600" dirty="0">
                <a:latin typeface="+mn-lt"/>
              </a:rPr>
              <a:t>Dağıtım Giderleri”, “Amortisman Giderleri” ve “Mali </a:t>
            </a:r>
            <a:r>
              <a:rPr lang="it-IT" sz="1600" dirty="0" smtClean="0">
                <a:latin typeface="+mn-lt"/>
              </a:rPr>
              <a:t>Giderler”</a:t>
            </a:r>
            <a:r>
              <a:rPr lang="tr-TR" sz="1600" dirty="0" smtClean="0">
                <a:latin typeface="+mn-lt"/>
              </a:rPr>
              <a:t> tablolarındaki </a:t>
            </a:r>
            <a:r>
              <a:rPr lang="tr-TR" sz="1600" dirty="0">
                <a:latin typeface="+mn-lt"/>
              </a:rPr>
              <a:t>veriler bu bölümdeki “Tahmini Gelir-Gider Tablosu” </a:t>
            </a:r>
            <a:r>
              <a:rPr lang="tr-TR" sz="1600" dirty="0" smtClean="0">
                <a:latin typeface="+mn-lt"/>
              </a:rPr>
              <a:t>ve “Tahmini </a:t>
            </a:r>
            <a:r>
              <a:rPr lang="tr-TR" sz="1600" dirty="0">
                <a:latin typeface="+mn-lt"/>
              </a:rPr>
              <a:t>Nakit Akış </a:t>
            </a:r>
            <a:r>
              <a:rPr lang="tr-TR" sz="1600" dirty="0" err="1">
                <a:latin typeface="+mn-lt"/>
              </a:rPr>
              <a:t>Tablosu”na</a:t>
            </a:r>
            <a:r>
              <a:rPr lang="tr-TR" sz="1600" dirty="0">
                <a:latin typeface="+mn-lt"/>
              </a:rPr>
              <a:t> aktarılır. İlgili tabloların alt </a:t>
            </a:r>
            <a:r>
              <a:rPr lang="tr-TR" sz="1600" dirty="0" smtClean="0">
                <a:latin typeface="+mn-lt"/>
              </a:rPr>
              <a:t>kısmında yer </a:t>
            </a:r>
            <a:r>
              <a:rPr lang="tr-TR" sz="1600" dirty="0">
                <a:latin typeface="+mn-lt"/>
              </a:rPr>
              <a:t>alan açıklamalar doğrultusunda gerekli hesaplamalar </a:t>
            </a:r>
            <a:r>
              <a:rPr lang="tr-TR" sz="1600" dirty="0" smtClean="0">
                <a:latin typeface="+mn-lt"/>
              </a:rPr>
              <a:t>yapılarak tablolar </a:t>
            </a:r>
            <a:r>
              <a:rPr lang="tr-TR" sz="1600" dirty="0">
                <a:latin typeface="+mn-lt"/>
              </a:rPr>
              <a:t>tamamlanır.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3" t="13987" r="2337" b="18956"/>
          <a:stretch/>
        </p:blipFill>
        <p:spPr>
          <a:xfrm>
            <a:off x="251520" y="6237117"/>
            <a:ext cx="1000027" cy="495937"/>
          </a:xfrm>
          <a:prstGeom prst="rect">
            <a:avLst/>
          </a:prstGeom>
        </p:spPr>
      </p:pic>
      <p:sp>
        <p:nvSpPr>
          <p:cNvPr id="7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698681" y="6581435"/>
            <a:ext cx="216024" cy="178594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fld id="{AC7B2154-C730-45A2-852C-2857EE633BB3}" type="slidenum">
              <a:rPr lang="tr-TR" sz="850" smtClean="0"/>
              <a:pPr algn="ctr"/>
              <a:t>10</a:t>
            </a:fld>
            <a:endParaRPr lang="tr-TR" sz="85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00240"/>
            <a:ext cx="2344057" cy="2509450"/>
          </a:xfrm>
          <a:prstGeom prst="rect">
            <a:avLst/>
          </a:prstGeom>
        </p:spPr>
      </p:pic>
      <p:grpSp>
        <p:nvGrpSpPr>
          <p:cNvPr id="9" name="Grup 8"/>
          <p:cNvGrpSpPr/>
          <p:nvPr/>
        </p:nvGrpSpPr>
        <p:grpSpPr>
          <a:xfrm>
            <a:off x="0" y="90499"/>
            <a:ext cx="9145096" cy="410400"/>
            <a:chOff x="-6473" y="-2793"/>
            <a:chExt cx="9156946" cy="4104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6473" y="-2793"/>
              <a:ext cx="9156946" cy="4104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8686" y="68127"/>
              <a:ext cx="597919" cy="284724"/>
            </a:xfrm>
            <a:prstGeom prst="rect">
              <a:avLst/>
            </a:prstGeom>
          </p:spPr>
        </p:pic>
        <p:sp>
          <p:nvSpPr>
            <p:cNvPr id="12" name="9 Metin kutusu"/>
            <p:cNvSpPr txBox="1">
              <a:spLocks noChangeArrowheads="1"/>
            </p:cNvSpPr>
            <p:nvPr/>
          </p:nvSpPr>
          <p:spPr bwMode="auto">
            <a:xfrm>
              <a:off x="976187" y="33130"/>
              <a:ext cx="80200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tr-TR" b="1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B. İŞ </a:t>
              </a:r>
              <a:r>
                <a:rPr lang="tr-TR" b="1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PLANININ DOLDURMASINDA DİKKAT EDİLMESİ GEREKEN HUSUSLAR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75337260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Başlık"/>
          <p:cNvSpPr txBox="1">
            <a:spLocks/>
          </p:cNvSpPr>
          <p:nvPr/>
        </p:nvSpPr>
        <p:spPr bwMode="auto">
          <a:xfrm>
            <a:off x="683568" y="857232"/>
            <a:ext cx="7776864" cy="53798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endParaRPr lang="tr-TR" sz="24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tr-TR" b="1" i="1" dirty="0" smtClean="0">
                <a:latin typeface="+mn-lt"/>
                <a:cs typeface="+mn-cs"/>
              </a:rPr>
              <a:t>1</a:t>
            </a:r>
            <a:r>
              <a:rPr lang="tr-TR" b="1" i="1" dirty="0">
                <a:latin typeface="+mn-lt"/>
                <a:cs typeface="+mn-cs"/>
              </a:rPr>
              <a:t>. BÖLÜM: İŞLETME VE YATIRIM HAKKINDA BİLGİLER</a:t>
            </a:r>
          </a:p>
          <a:p>
            <a:pPr algn="just"/>
            <a:r>
              <a:rPr lang="tr-TR" sz="1600" dirty="0">
                <a:latin typeface="+mn-lt"/>
              </a:rPr>
              <a:t>Başvuru sahibi ve işletmesi hakkında bilgiler, yatırımın amacı ve </a:t>
            </a:r>
            <a:r>
              <a:rPr lang="tr-TR" sz="1600" dirty="0" smtClean="0">
                <a:latin typeface="+mn-lt"/>
              </a:rPr>
              <a:t>kısa tanımı</a:t>
            </a:r>
            <a:r>
              <a:rPr lang="tr-TR" sz="1600" dirty="0">
                <a:latin typeface="+mn-lt"/>
              </a:rPr>
              <a:t>, yatırım kapsamında üretilmesi planlanan </a:t>
            </a:r>
            <a:r>
              <a:rPr lang="tr-TR" sz="1600" dirty="0" smtClean="0">
                <a:latin typeface="+mn-lt"/>
              </a:rPr>
              <a:t>ürünler/sunulması planlanan </a:t>
            </a:r>
            <a:r>
              <a:rPr lang="tr-TR" sz="1600" dirty="0">
                <a:latin typeface="+mn-lt"/>
              </a:rPr>
              <a:t>hizmetler için müşterilerin kimler olacağı, ihtiyaç </a:t>
            </a:r>
            <a:r>
              <a:rPr lang="tr-TR" sz="1600" dirty="0" smtClean="0">
                <a:latin typeface="+mn-lt"/>
              </a:rPr>
              <a:t>duyulan girdilerin </a:t>
            </a:r>
            <a:r>
              <a:rPr lang="tr-TR" sz="1600" dirty="0">
                <a:latin typeface="+mn-lt"/>
              </a:rPr>
              <a:t>nasıl temin edileceği vb. bilgiler bu bölümde yer alan tablonun ilgili kısımlarında sunulmalıdır.</a:t>
            </a:r>
          </a:p>
          <a:p>
            <a:endParaRPr lang="tr-TR" sz="1600" dirty="0">
              <a:latin typeface="+mn-lt"/>
            </a:endParaRPr>
          </a:p>
          <a:p>
            <a:r>
              <a:rPr lang="tr-TR" b="1" i="1" dirty="0">
                <a:latin typeface="+mn-lt"/>
                <a:cs typeface="+mn-cs"/>
              </a:rPr>
              <a:t>2. BÖLÜM: MALİ </a:t>
            </a:r>
            <a:r>
              <a:rPr lang="tr-TR" b="1" i="1" dirty="0" smtClean="0">
                <a:latin typeface="+mn-lt"/>
                <a:cs typeface="+mn-cs"/>
              </a:rPr>
              <a:t>TABLOLAR</a:t>
            </a:r>
          </a:p>
          <a:p>
            <a:pPr algn="just"/>
            <a:r>
              <a:rPr lang="tr-TR" sz="1600" b="1" dirty="0" smtClean="0">
                <a:latin typeface="+mn-lt"/>
              </a:rPr>
              <a:t>Yatırım Bütçesi: </a:t>
            </a:r>
            <a:r>
              <a:rPr lang="tr-TR" sz="1600" dirty="0">
                <a:latin typeface="+mn-lt"/>
              </a:rPr>
              <a:t>Yatırım kapsamında yapılacak olan uygun ve </a:t>
            </a:r>
            <a:r>
              <a:rPr lang="tr-TR" sz="1600" dirty="0" smtClean="0">
                <a:latin typeface="+mn-lt"/>
              </a:rPr>
              <a:t>uygun olmayan </a:t>
            </a:r>
            <a:r>
              <a:rPr lang="tr-TR" sz="1600" dirty="0">
                <a:latin typeface="+mn-lt"/>
              </a:rPr>
              <a:t>harcama tutarları, bu harcamalar için kullanılması </a:t>
            </a:r>
            <a:r>
              <a:rPr lang="tr-TR" sz="1600" dirty="0" smtClean="0">
                <a:latin typeface="+mn-lt"/>
              </a:rPr>
              <a:t>planlanan finansman </a:t>
            </a:r>
            <a:r>
              <a:rPr lang="tr-TR" sz="1600" dirty="0">
                <a:latin typeface="+mn-lt"/>
              </a:rPr>
              <a:t>kaynağı </a:t>
            </a:r>
            <a:r>
              <a:rPr lang="tr-TR" sz="1600" dirty="0" smtClean="0">
                <a:latin typeface="+mn-lt"/>
              </a:rPr>
              <a:t>tutarı,</a:t>
            </a:r>
          </a:p>
          <a:p>
            <a:pPr algn="just"/>
            <a:endParaRPr lang="tr-TR" sz="1600" b="1" dirty="0" smtClean="0">
              <a:latin typeface="+mn-lt"/>
            </a:endParaRPr>
          </a:p>
          <a:p>
            <a:pPr algn="just"/>
            <a:r>
              <a:rPr lang="tr-TR" sz="1600" b="1" dirty="0" smtClean="0">
                <a:latin typeface="+mn-lt"/>
              </a:rPr>
              <a:t>Gelirler:</a:t>
            </a:r>
            <a:r>
              <a:rPr lang="tr-TR" sz="1600" b="1" dirty="0" smtClean="0"/>
              <a:t> </a:t>
            </a:r>
            <a:r>
              <a:rPr lang="tr-TR" sz="1600" dirty="0" smtClean="0">
                <a:latin typeface="+mn-lt"/>
              </a:rPr>
              <a:t>Yatırım</a:t>
            </a:r>
            <a:r>
              <a:rPr lang="tr-TR" sz="1600" dirty="0" smtClean="0"/>
              <a:t> </a:t>
            </a:r>
            <a:r>
              <a:rPr lang="tr-TR" sz="1600" dirty="0">
                <a:latin typeface="+mn-lt"/>
              </a:rPr>
              <a:t>sonunda üretilmesi planlanan ürünlerin neler </a:t>
            </a:r>
            <a:r>
              <a:rPr lang="tr-TR" sz="1600" dirty="0" smtClean="0">
                <a:latin typeface="+mn-lt"/>
              </a:rPr>
              <a:t>olduğu, bu </a:t>
            </a:r>
            <a:r>
              <a:rPr lang="tr-TR" sz="1600" dirty="0">
                <a:latin typeface="+mn-lt"/>
              </a:rPr>
              <a:t>ürünlerin bir yıllık ortalama satış miktarları, birim satış fiyatları ve </a:t>
            </a:r>
            <a:r>
              <a:rPr lang="tr-TR" sz="1600" dirty="0" smtClean="0">
                <a:latin typeface="+mn-lt"/>
              </a:rPr>
              <a:t>yıllık toplam gelir,</a:t>
            </a:r>
          </a:p>
          <a:p>
            <a:pPr algn="just"/>
            <a:endParaRPr lang="tr-TR" sz="1600" dirty="0">
              <a:latin typeface="+mn-lt"/>
            </a:endParaRPr>
          </a:p>
          <a:p>
            <a:pPr algn="just"/>
            <a:r>
              <a:rPr lang="tr-TR" sz="1600" b="1" dirty="0">
                <a:latin typeface="+mn-lt"/>
              </a:rPr>
              <a:t>Genel </a:t>
            </a:r>
            <a:r>
              <a:rPr lang="tr-TR" sz="1600" b="1" dirty="0" smtClean="0">
                <a:latin typeface="+mn-lt"/>
              </a:rPr>
              <a:t>Giderler: </a:t>
            </a:r>
            <a:r>
              <a:rPr lang="tr-TR" sz="1600" dirty="0">
                <a:latin typeface="+mn-lt"/>
              </a:rPr>
              <a:t>Yatırımın gerçekleşmesi sonrasında işletme </a:t>
            </a:r>
            <a:r>
              <a:rPr lang="tr-TR" sz="1600" dirty="0" smtClean="0">
                <a:latin typeface="+mn-lt"/>
              </a:rPr>
              <a:t>giderlerini oluşturan </a:t>
            </a:r>
            <a:r>
              <a:rPr lang="tr-TR" sz="1600" dirty="0">
                <a:latin typeface="+mn-lt"/>
              </a:rPr>
              <a:t>kalemler, bu kalemlerin miktarı ve birim fiyatları, yıllık </a:t>
            </a:r>
            <a:r>
              <a:rPr lang="tr-TR" sz="1600" dirty="0" smtClean="0">
                <a:latin typeface="+mn-lt"/>
              </a:rPr>
              <a:t>toplam gider tutar, </a:t>
            </a:r>
            <a:r>
              <a:rPr lang="tr-TR" sz="1600" dirty="0">
                <a:latin typeface="+mn-lt"/>
              </a:rPr>
              <a:t>yıllık </a:t>
            </a:r>
            <a:r>
              <a:rPr lang="tr-TR" sz="1600" dirty="0" smtClean="0">
                <a:latin typeface="+mn-lt"/>
              </a:rPr>
              <a:t>toplam gider </a:t>
            </a:r>
            <a:r>
              <a:rPr lang="tr-TR" sz="1600" dirty="0">
                <a:latin typeface="+mn-lt"/>
              </a:rPr>
              <a:t>tutarı bu tabloda belirtilmelidir. Girdi miktarları ve fiyatları </a:t>
            </a:r>
            <a:r>
              <a:rPr lang="tr-TR" sz="1600" dirty="0" smtClean="0">
                <a:latin typeface="+mn-lt"/>
              </a:rPr>
              <a:t>hakkında detaylı </a:t>
            </a:r>
            <a:r>
              <a:rPr lang="tr-TR" sz="1600" dirty="0">
                <a:latin typeface="+mn-lt"/>
              </a:rPr>
              <a:t>bilgi tablonun üst veya alt kısmında yazılabilir</a:t>
            </a:r>
            <a:r>
              <a:rPr lang="tr-TR" sz="1600" dirty="0" smtClean="0">
                <a:latin typeface="+mn-lt"/>
              </a:rPr>
              <a:t>.</a:t>
            </a:r>
          </a:p>
          <a:p>
            <a:pPr algn="just"/>
            <a:endParaRPr lang="tr-TR" sz="1600" dirty="0">
              <a:latin typeface="+mn-lt"/>
            </a:endParaRPr>
          </a:p>
          <a:p>
            <a:pPr algn="just"/>
            <a:r>
              <a:rPr lang="tr-TR" sz="1600" b="1" dirty="0">
                <a:latin typeface="+mn-lt"/>
              </a:rPr>
              <a:t>Nakit Akış </a:t>
            </a:r>
            <a:r>
              <a:rPr lang="tr-TR" sz="1600" b="1" dirty="0" smtClean="0">
                <a:latin typeface="+mn-lt"/>
              </a:rPr>
              <a:t>Tablosu: </a:t>
            </a:r>
            <a:r>
              <a:rPr lang="tr-TR" sz="1600" dirty="0">
                <a:latin typeface="+mn-lt"/>
              </a:rPr>
              <a:t>Yatırım Bütçesi, Gelirler ve Genel </a:t>
            </a:r>
            <a:r>
              <a:rPr lang="tr-TR" sz="1600" dirty="0" smtClean="0">
                <a:latin typeface="+mn-lt"/>
              </a:rPr>
              <a:t>Giderler tablosundaki </a:t>
            </a:r>
            <a:r>
              <a:rPr lang="tr-TR" sz="1600" dirty="0">
                <a:latin typeface="+mn-lt"/>
              </a:rPr>
              <a:t>tutarların özet olarak bir araya getirildiği tablodur. </a:t>
            </a:r>
            <a:r>
              <a:rPr lang="tr-TR" sz="1600" dirty="0" smtClean="0">
                <a:latin typeface="+mn-lt"/>
              </a:rPr>
              <a:t>Tablo yalnızca </a:t>
            </a:r>
            <a:r>
              <a:rPr lang="tr-TR" sz="1600" dirty="0">
                <a:latin typeface="+mn-lt"/>
              </a:rPr>
              <a:t>yatırım dönemi ve 1. işletme yılını kapsamaktadır. </a:t>
            </a:r>
            <a:endParaRPr lang="tr-TR" sz="1600" b="1" i="1" dirty="0">
              <a:latin typeface="+mn-lt"/>
              <a:cs typeface="+mn-cs"/>
            </a:endParaRPr>
          </a:p>
          <a:p>
            <a:endParaRPr lang="tr-TR" sz="1600" b="1" i="1" dirty="0" smtClean="0">
              <a:latin typeface="+mn-lt"/>
              <a:cs typeface="+mn-cs"/>
            </a:endParaRPr>
          </a:p>
          <a:p>
            <a:endParaRPr lang="tr-TR" sz="1600" b="1" i="1" dirty="0">
              <a:latin typeface="+mn-lt"/>
              <a:cs typeface="+mn-cs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3" t="13987" r="2337" b="18956"/>
          <a:stretch/>
        </p:blipFill>
        <p:spPr>
          <a:xfrm>
            <a:off x="251520" y="6237117"/>
            <a:ext cx="1000027" cy="495937"/>
          </a:xfrm>
          <a:prstGeom prst="rect">
            <a:avLst/>
          </a:prstGeom>
        </p:spPr>
      </p:pic>
      <p:sp>
        <p:nvSpPr>
          <p:cNvPr id="7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698681" y="6581435"/>
            <a:ext cx="216024" cy="178594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fld id="{51848B8F-7DB6-420F-9061-4F7E0B6D28B5}" type="slidenum">
              <a:rPr lang="tr-TR" sz="850" smtClean="0"/>
              <a:pPr algn="ctr"/>
              <a:t>11</a:t>
            </a:fld>
            <a:endParaRPr lang="tr-TR" sz="850" dirty="0"/>
          </a:p>
        </p:txBody>
      </p:sp>
      <p:grpSp>
        <p:nvGrpSpPr>
          <p:cNvPr id="6" name="Grup 5"/>
          <p:cNvGrpSpPr/>
          <p:nvPr/>
        </p:nvGrpSpPr>
        <p:grpSpPr>
          <a:xfrm>
            <a:off x="0" y="90498"/>
            <a:ext cx="9145096" cy="640464"/>
            <a:chOff x="-6473" y="-2793"/>
            <a:chExt cx="9156946" cy="413136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6473" y="-2793"/>
              <a:ext cx="9156946" cy="410400"/>
            </a:xfrm>
            <a:prstGeom prst="rect">
              <a:avLst/>
            </a:prstGeom>
          </p:spPr>
        </p:pic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8686" y="68127"/>
              <a:ext cx="597919" cy="284724"/>
            </a:xfrm>
            <a:prstGeom prst="rect">
              <a:avLst/>
            </a:prstGeom>
          </p:spPr>
        </p:pic>
        <p:sp>
          <p:nvSpPr>
            <p:cNvPr id="11" name="9 Metin kutusu"/>
            <p:cNvSpPr txBox="1">
              <a:spLocks noChangeArrowheads="1"/>
            </p:cNvSpPr>
            <p:nvPr/>
          </p:nvSpPr>
          <p:spPr bwMode="auto">
            <a:xfrm>
              <a:off x="976187" y="33130"/>
              <a:ext cx="8020022" cy="377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>
                      <a:lumMod val="95000"/>
                    </a:schemeClr>
                  </a:solidFill>
                </a:rPr>
                <a:t>3– B3 İŞ PLANI İÇERİĞİNİN HAZIRLANMASI </a:t>
              </a:r>
              <a:r>
                <a:rPr lang="tr-TR" sz="1600" b="1" dirty="0" smtClean="0">
                  <a:solidFill>
                    <a:schemeClr val="bg1">
                      <a:lumMod val="95000"/>
                    </a:schemeClr>
                  </a:solidFill>
                </a:rPr>
                <a:t>SIRASINDA DİKKAT </a:t>
              </a:r>
              <a:r>
                <a:rPr lang="tr-TR" sz="1600" b="1" dirty="0">
                  <a:solidFill>
                    <a:schemeClr val="bg1">
                      <a:lumMod val="95000"/>
                    </a:schemeClr>
                  </a:solidFill>
                </a:rPr>
                <a:t>EDİLMESİ GEREKEN HUSUSLAR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27588730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Başlık"/>
          <p:cNvSpPr txBox="1">
            <a:spLocks/>
          </p:cNvSpPr>
          <p:nvPr/>
        </p:nvSpPr>
        <p:spPr bwMode="auto">
          <a:xfrm>
            <a:off x="3419475" y="333375"/>
            <a:ext cx="5651500" cy="4302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r>
              <a:rPr lang="tr-T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IPARD AJANSI</a:t>
            </a:r>
            <a:endParaRPr lang="tr-TR" sz="22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70025"/>
            <a:ext cx="597919" cy="284724"/>
          </a:xfrm>
          <a:prstGeom prst="rect">
            <a:avLst/>
          </a:prstGeom>
        </p:spPr>
      </p:pic>
      <p:sp>
        <p:nvSpPr>
          <p:cNvPr id="27" name="9 Metin kutusu"/>
          <p:cNvSpPr txBox="1">
            <a:spLocks noChangeArrowheads="1"/>
          </p:cNvSpPr>
          <p:nvPr/>
        </p:nvSpPr>
        <p:spPr bwMode="auto">
          <a:xfrm>
            <a:off x="4139952" y="89277"/>
            <a:ext cx="485995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tr-TR" altLang="tr-TR" sz="1000" b="1" dirty="0" smtClean="0">
                <a:solidFill>
                  <a:schemeClr val="bg1"/>
                </a:solidFill>
                <a:latin typeface="Avenir"/>
              </a:rPr>
              <a:t>SUNUM PLANI</a:t>
            </a:r>
            <a:endParaRPr lang="tr-TR" altLang="tr-TR" sz="1000" b="1" dirty="0">
              <a:solidFill>
                <a:schemeClr val="bg1"/>
              </a:solidFill>
              <a:latin typeface="Avenir"/>
            </a:endParaRPr>
          </a:p>
        </p:txBody>
      </p:sp>
      <p:sp>
        <p:nvSpPr>
          <p:cNvPr id="9" name="3 Başlık"/>
          <p:cNvSpPr txBox="1">
            <a:spLocks/>
          </p:cNvSpPr>
          <p:nvPr/>
        </p:nvSpPr>
        <p:spPr bwMode="auto">
          <a:xfrm>
            <a:off x="751533" y="777233"/>
            <a:ext cx="7776864" cy="40843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tr-TR" sz="2000" dirty="0" smtClean="0">
                <a:latin typeface="+mn-lt"/>
              </a:rPr>
              <a:t>Kurumumuza </a:t>
            </a:r>
            <a:r>
              <a:rPr lang="tr-TR" sz="2000" dirty="0">
                <a:latin typeface="+mn-lt"/>
              </a:rPr>
              <a:t>sunulmuş olan Projeler İl Koordinatörlüklerinde </a:t>
            </a:r>
            <a:r>
              <a:rPr lang="tr-TR" sz="2000" dirty="0" smtClean="0">
                <a:latin typeface="+mn-lt"/>
              </a:rPr>
              <a:t>idari ve </a:t>
            </a:r>
            <a:r>
              <a:rPr lang="tr-TR" sz="2000" dirty="0">
                <a:latin typeface="+mn-lt"/>
              </a:rPr>
              <a:t>uygunluk kontrollerinden uygun olarak geçmeleri </a:t>
            </a:r>
            <a:r>
              <a:rPr lang="tr-TR" sz="2000" dirty="0" smtClean="0">
                <a:latin typeface="+mn-lt"/>
              </a:rPr>
              <a:t>durumunda; merkezde </a:t>
            </a:r>
            <a:r>
              <a:rPr lang="tr-TR" sz="2000" dirty="0">
                <a:latin typeface="+mn-lt"/>
              </a:rPr>
              <a:t>projelere ait İş Planları değerlendirilmektedir. İş </a:t>
            </a:r>
            <a:r>
              <a:rPr lang="tr-TR" sz="2000" dirty="0" smtClean="0">
                <a:latin typeface="+mn-lt"/>
              </a:rPr>
              <a:t>Planının değerlendirilmesi </a:t>
            </a:r>
            <a:r>
              <a:rPr lang="tr-TR" sz="2000" dirty="0">
                <a:latin typeface="+mn-lt"/>
              </a:rPr>
              <a:t>ile ilgili detaylı bilgilendirme Başvuru Çağrı </a:t>
            </a:r>
            <a:r>
              <a:rPr lang="tr-TR" sz="2000" dirty="0" smtClean="0">
                <a:latin typeface="+mn-lt"/>
              </a:rPr>
              <a:t>Rehberinde belirtilmiştir</a:t>
            </a:r>
            <a:r>
              <a:rPr lang="tr-TR" sz="2000" dirty="0">
                <a:latin typeface="+mn-lt"/>
              </a:rPr>
              <a:t>. Bu kapsamda önemli bazı </a:t>
            </a:r>
            <a:r>
              <a:rPr lang="tr-TR" sz="2000" dirty="0" smtClean="0">
                <a:latin typeface="+mn-lt"/>
              </a:rPr>
              <a:t>hususlar </a:t>
            </a:r>
            <a:r>
              <a:rPr lang="tr-TR" sz="2000" dirty="0">
                <a:latin typeface="+mn-lt"/>
              </a:rPr>
              <a:t>aşağıda </a:t>
            </a:r>
            <a:r>
              <a:rPr lang="tr-TR" sz="2000" dirty="0" smtClean="0">
                <a:latin typeface="+mn-lt"/>
              </a:rPr>
              <a:t>belirtilmektedir:</a:t>
            </a:r>
            <a:endParaRPr lang="tr-TR" sz="2000" dirty="0">
              <a:latin typeface="+mn-lt"/>
            </a:endParaRPr>
          </a:p>
          <a:p>
            <a:pPr algn="just"/>
            <a:endParaRPr lang="tr-TR" sz="2000" dirty="0" smtClean="0">
              <a:latin typeface="+mn-lt"/>
            </a:endParaRPr>
          </a:p>
          <a:p>
            <a:pPr algn="just"/>
            <a:r>
              <a:rPr lang="tr-TR" sz="2000" dirty="0" smtClean="0">
                <a:latin typeface="+mn-lt"/>
              </a:rPr>
              <a:t>• Sunulan </a:t>
            </a:r>
            <a:r>
              <a:rPr lang="tr-TR" sz="2000" dirty="0">
                <a:latin typeface="+mn-lt"/>
              </a:rPr>
              <a:t>B1 ve B2 İş Planı formatlarında kümülatif net nakit </a:t>
            </a:r>
            <a:r>
              <a:rPr lang="tr-TR" sz="2000" dirty="0" smtClean="0">
                <a:latin typeface="+mn-lt"/>
              </a:rPr>
              <a:t>akışı herhangi </a:t>
            </a:r>
            <a:r>
              <a:rPr lang="tr-TR" sz="2000" dirty="0">
                <a:latin typeface="+mn-lt"/>
              </a:rPr>
              <a:t>bir dönemde negatif oluyorsa proje reddedilir. B3 İş </a:t>
            </a:r>
            <a:r>
              <a:rPr lang="tr-TR" sz="2000" dirty="0" smtClean="0">
                <a:latin typeface="+mn-lt"/>
              </a:rPr>
              <a:t>Planı formatında </a:t>
            </a:r>
            <a:r>
              <a:rPr lang="tr-TR" sz="2000" dirty="0">
                <a:latin typeface="+mn-lt"/>
              </a:rPr>
              <a:t>ise yatırım dönemi ve 1. yıl için net nakit akışının </a:t>
            </a:r>
            <a:r>
              <a:rPr lang="tr-TR" sz="2000" dirty="0" smtClean="0">
                <a:latin typeface="+mn-lt"/>
              </a:rPr>
              <a:t>negatif olması durumunda </a:t>
            </a:r>
            <a:r>
              <a:rPr lang="tr-TR" sz="2000" dirty="0">
                <a:latin typeface="+mn-lt"/>
              </a:rPr>
              <a:t>proje reddedilir.</a:t>
            </a:r>
            <a:endParaRPr lang="tr-TR" sz="2000" b="1" dirty="0" smtClean="0">
              <a:latin typeface="+mn-lt"/>
            </a:endParaRPr>
          </a:p>
          <a:p>
            <a:pPr algn="ctr" eaLnBrk="1" hangingPunct="1">
              <a:defRPr/>
            </a:pPr>
            <a:endParaRPr lang="tr-TR" sz="2175" b="1" dirty="0">
              <a:solidFill>
                <a:schemeClr val="accent5">
                  <a:lumMod val="75000"/>
                </a:schemeClr>
              </a:solidFill>
              <a:latin typeface="Avenir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3" t="13987" r="2337" b="18956"/>
          <a:stretch/>
        </p:blipFill>
        <p:spPr>
          <a:xfrm>
            <a:off x="251520" y="6237117"/>
            <a:ext cx="1000027" cy="49593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394"/>
          <a:stretch/>
        </p:blipFill>
        <p:spPr>
          <a:xfrm>
            <a:off x="2267744" y="5284780"/>
            <a:ext cx="4165312" cy="1459540"/>
          </a:xfrm>
          <a:prstGeom prst="rect">
            <a:avLst/>
          </a:prstGeom>
        </p:spPr>
      </p:pic>
      <p:sp>
        <p:nvSpPr>
          <p:cNvPr id="10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698681" y="6581435"/>
            <a:ext cx="216024" cy="178594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fld id="{A46478D7-43D3-4FEB-AD33-3D086F332021}" type="slidenum">
              <a:rPr lang="tr-TR" sz="850" smtClean="0"/>
              <a:pPr algn="ctr"/>
              <a:t>12</a:t>
            </a:fld>
            <a:endParaRPr lang="tr-TR" sz="850" dirty="0"/>
          </a:p>
        </p:txBody>
      </p:sp>
      <p:grpSp>
        <p:nvGrpSpPr>
          <p:cNvPr id="11" name="Grup 10"/>
          <p:cNvGrpSpPr/>
          <p:nvPr/>
        </p:nvGrpSpPr>
        <p:grpSpPr>
          <a:xfrm>
            <a:off x="0" y="90499"/>
            <a:ext cx="9145096" cy="713031"/>
            <a:chOff x="-6473" y="-2793"/>
            <a:chExt cx="9156946" cy="713031"/>
          </a:xfrm>
        </p:grpSpPr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6473" y="-2793"/>
              <a:ext cx="9156946" cy="410400"/>
            </a:xfrm>
            <a:prstGeom prst="rect">
              <a:avLst/>
            </a:prstGeom>
          </p:spPr>
        </p:pic>
        <p:pic>
          <p:nvPicPr>
            <p:cNvPr id="13" name="Resim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8686" y="68127"/>
              <a:ext cx="597919" cy="284724"/>
            </a:xfrm>
            <a:prstGeom prst="rect">
              <a:avLst/>
            </a:prstGeom>
          </p:spPr>
        </p:pic>
        <p:sp>
          <p:nvSpPr>
            <p:cNvPr id="14" name="9 Metin kutusu"/>
            <p:cNvSpPr txBox="1">
              <a:spLocks noChangeArrowheads="1"/>
            </p:cNvSpPr>
            <p:nvPr/>
          </p:nvSpPr>
          <p:spPr bwMode="auto">
            <a:xfrm>
              <a:off x="976187" y="33130"/>
              <a:ext cx="80200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tr-TR" sz="2000" b="1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C-İŞ PLANI DEĞERLENDİRİLMESİ İLE İLGİLİ ÖNEMLİ HUSUSLAR</a:t>
              </a:r>
            </a:p>
            <a:p>
              <a:endParaRPr lang="tr-TR" b="1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443411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Başlık"/>
          <p:cNvSpPr txBox="1">
            <a:spLocks/>
          </p:cNvSpPr>
          <p:nvPr/>
        </p:nvSpPr>
        <p:spPr bwMode="auto">
          <a:xfrm>
            <a:off x="3419475" y="333375"/>
            <a:ext cx="5651500" cy="4302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r>
              <a:rPr lang="tr-T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IPARD AJANSI</a:t>
            </a:r>
            <a:endParaRPr lang="tr-TR" sz="22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70025"/>
            <a:ext cx="597919" cy="284724"/>
          </a:xfrm>
          <a:prstGeom prst="rect">
            <a:avLst/>
          </a:prstGeom>
        </p:spPr>
      </p:pic>
      <p:sp>
        <p:nvSpPr>
          <p:cNvPr id="27" name="9 Metin kutusu"/>
          <p:cNvSpPr txBox="1">
            <a:spLocks noChangeArrowheads="1"/>
          </p:cNvSpPr>
          <p:nvPr/>
        </p:nvSpPr>
        <p:spPr bwMode="auto">
          <a:xfrm>
            <a:off x="4139952" y="89277"/>
            <a:ext cx="485995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tr-TR" altLang="tr-TR" sz="1000" b="1" dirty="0" smtClean="0">
                <a:solidFill>
                  <a:schemeClr val="bg1"/>
                </a:solidFill>
                <a:latin typeface="Avenir"/>
              </a:rPr>
              <a:t>SUNUM PLANI</a:t>
            </a:r>
            <a:endParaRPr lang="tr-TR" altLang="tr-TR" sz="1000" b="1" dirty="0">
              <a:solidFill>
                <a:schemeClr val="bg1"/>
              </a:solidFill>
              <a:latin typeface="Avenir"/>
            </a:endParaRPr>
          </a:p>
        </p:txBody>
      </p:sp>
      <p:sp>
        <p:nvSpPr>
          <p:cNvPr id="9" name="3 Başlık"/>
          <p:cNvSpPr txBox="1">
            <a:spLocks/>
          </p:cNvSpPr>
          <p:nvPr/>
        </p:nvSpPr>
        <p:spPr bwMode="auto">
          <a:xfrm>
            <a:off x="539552" y="763588"/>
            <a:ext cx="8064896" cy="50416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tr-TR" sz="2000" dirty="0" smtClean="0">
              <a:latin typeface="+mn-lt"/>
            </a:endParaRPr>
          </a:p>
          <a:p>
            <a:pPr algn="just"/>
            <a:r>
              <a:rPr lang="tr-TR" sz="2000" dirty="0" smtClean="0">
                <a:latin typeface="+mn-lt"/>
              </a:rPr>
              <a:t>•</a:t>
            </a:r>
            <a:r>
              <a:rPr lang="tr-TR" sz="2000" dirty="0" smtClean="0"/>
              <a:t> </a:t>
            </a:r>
            <a:r>
              <a:rPr lang="tr-TR" sz="2000" dirty="0" smtClean="0">
                <a:latin typeface="+mn-lt"/>
              </a:rPr>
              <a:t>B2 </a:t>
            </a:r>
            <a:r>
              <a:rPr lang="tr-TR" sz="2000" dirty="0">
                <a:latin typeface="+mn-lt"/>
              </a:rPr>
              <a:t>İş Planı ile sunulan kapasite artırımı olan mevcut </a:t>
            </a:r>
            <a:r>
              <a:rPr lang="tr-TR" sz="2000" dirty="0" smtClean="0">
                <a:latin typeface="+mn-lt"/>
              </a:rPr>
              <a:t>işletmelerde ve </a:t>
            </a:r>
            <a:r>
              <a:rPr lang="tr-TR" sz="2000" dirty="0">
                <a:latin typeface="+mn-lt"/>
              </a:rPr>
              <a:t>yeni işletmelerde kârlılık kriteri (NBD ≥ 0) sağlanmalıdır. </a:t>
            </a:r>
            <a:r>
              <a:rPr lang="tr-TR" sz="2000" dirty="0" smtClean="0">
                <a:latin typeface="+mn-lt"/>
              </a:rPr>
              <a:t>Aksi takdirde </a:t>
            </a:r>
            <a:r>
              <a:rPr lang="tr-TR" sz="2000" dirty="0">
                <a:latin typeface="+mn-lt"/>
              </a:rPr>
              <a:t>proje reddedilir</a:t>
            </a:r>
            <a:r>
              <a:rPr lang="tr-TR" sz="2000" dirty="0" smtClean="0">
                <a:latin typeface="+mn-lt"/>
              </a:rPr>
              <a:t>.</a:t>
            </a:r>
          </a:p>
          <a:p>
            <a:pPr algn="just"/>
            <a:endParaRPr lang="tr-TR" sz="2000" dirty="0">
              <a:latin typeface="+mn-lt"/>
            </a:endParaRPr>
          </a:p>
          <a:p>
            <a:pPr algn="just"/>
            <a:r>
              <a:rPr lang="tr-TR" sz="2000" dirty="0">
                <a:latin typeface="+mn-lt"/>
              </a:rPr>
              <a:t>• İş planı değerlendirme sonucunda alınan puan 40 veya üzerinde </a:t>
            </a:r>
            <a:r>
              <a:rPr lang="tr-TR" sz="2000" dirty="0" smtClean="0">
                <a:latin typeface="+mn-lt"/>
              </a:rPr>
              <a:t>ise projenin </a:t>
            </a:r>
            <a:r>
              <a:rPr lang="tr-TR" sz="2000" dirty="0">
                <a:latin typeface="+mn-lt"/>
              </a:rPr>
              <a:t>sürdürülebilir olduğuna karar verilir. Toplam İş Planı </a:t>
            </a:r>
            <a:r>
              <a:rPr lang="tr-TR" sz="2000" dirty="0" smtClean="0">
                <a:latin typeface="+mn-lt"/>
              </a:rPr>
              <a:t>puanı 40 </a:t>
            </a:r>
            <a:r>
              <a:rPr lang="tr-TR" sz="2000" dirty="0">
                <a:latin typeface="+mn-lt"/>
              </a:rPr>
              <a:t>puan altında olan projeler sürdürülebilirlik kriterini </a:t>
            </a:r>
            <a:r>
              <a:rPr lang="tr-TR" sz="2000" dirty="0" smtClean="0">
                <a:latin typeface="+mn-lt"/>
              </a:rPr>
              <a:t>sağlamadığı için </a:t>
            </a:r>
            <a:r>
              <a:rPr lang="tr-TR" sz="2000" dirty="0">
                <a:latin typeface="+mn-lt"/>
              </a:rPr>
              <a:t>reddedilir</a:t>
            </a:r>
            <a:r>
              <a:rPr lang="tr-TR" sz="2000" dirty="0" smtClean="0">
                <a:latin typeface="+mn-lt"/>
              </a:rPr>
              <a:t>.</a:t>
            </a:r>
          </a:p>
          <a:p>
            <a:pPr algn="just"/>
            <a:endParaRPr lang="tr-TR" sz="2000" dirty="0">
              <a:latin typeface="+mn-lt"/>
            </a:endParaRPr>
          </a:p>
          <a:p>
            <a:pPr algn="just"/>
            <a:r>
              <a:rPr lang="tr-TR" sz="2000" dirty="0">
                <a:latin typeface="+mn-lt"/>
              </a:rPr>
              <a:t>• İş planında analiz yapmak için gerekli olan bilgi ve verilerin </a:t>
            </a:r>
            <a:r>
              <a:rPr lang="tr-TR" sz="2000" dirty="0" smtClean="0">
                <a:latin typeface="+mn-lt"/>
              </a:rPr>
              <a:t>yer almaması</a:t>
            </a:r>
            <a:r>
              <a:rPr lang="tr-TR" sz="2000" dirty="0">
                <a:latin typeface="+mn-lt"/>
              </a:rPr>
              <a:t>, İş Planının başvuru sahibinin gerçekleştirmeyi </a:t>
            </a:r>
            <a:r>
              <a:rPr lang="tr-TR" sz="2000" dirty="0" smtClean="0">
                <a:latin typeface="+mn-lt"/>
              </a:rPr>
              <a:t>planladığı yatırım </a:t>
            </a:r>
            <a:r>
              <a:rPr lang="tr-TR" sz="2000" dirty="0">
                <a:latin typeface="+mn-lt"/>
              </a:rPr>
              <a:t>ile ilgili olmaması veya İş Planı formatındaki mali </a:t>
            </a:r>
            <a:r>
              <a:rPr lang="tr-TR" sz="2000" dirty="0" smtClean="0">
                <a:latin typeface="+mn-lt"/>
              </a:rPr>
              <a:t>tabloların boş </a:t>
            </a:r>
            <a:r>
              <a:rPr lang="tr-TR" sz="2000" dirty="0">
                <a:latin typeface="+mn-lt"/>
              </a:rPr>
              <a:t>bırakılmış olması durumunda, TKDK başvuru sahibinden </a:t>
            </a:r>
            <a:r>
              <a:rPr lang="tr-TR" sz="2000" dirty="0" smtClean="0">
                <a:latin typeface="+mn-lt"/>
              </a:rPr>
              <a:t>ek bilgi </a:t>
            </a:r>
            <a:r>
              <a:rPr lang="tr-TR" sz="2000" dirty="0">
                <a:latin typeface="+mn-lt"/>
              </a:rPr>
              <a:t>istemeksizin projeyi reddetme hakkına sahiptir.</a:t>
            </a:r>
            <a:endParaRPr lang="tr-TR" sz="2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3" t="13987" r="2337" b="18956"/>
          <a:stretch/>
        </p:blipFill>
        <p:spPr>
          <a:xfrm>
            <a:off x="251520" y="6237117"/>
            <a:ext cx="1000027" cy="495937"/>
          </a:xfrm>
          <a:prstGeom prst="rect">
            <a:avLst/>
          </a:prstGeom>
        </p:spPr>
      </p:pic>
      <p:sp>
        <p:nvSpPr>
          <p:cNvPr id="10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698681" y="6581435"/>
            <a:ext cx="216024" cy="178594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fld id="{3D900F75-2914-414A-91E5-BEDCD584D197}" type="slidenum">
              <a:rPr lang="tr-TR" sz="850" smtClean="0"/>
              <a:pPr algn="ctr"/>
              <a:t>13</a:t>
            </a:fld>
            <a:endParaRPr lang="tr-TR" sz="850" dirty="0"/>
          </a:p>
        </p:txBody>
      </p:sp>
      <p:grpSp>
        <p:nvGrpSpPr>
          <p:cNvPr id="11" name="Grup 10"/>
          <p:cNvGrpSpPr/>
          <p:nvPr/>
        </p:nvGrpSpPr>
        <p:grpSpPr>
          <a:xfrm>
            <a:off x="0" y="90499"/>
            <a:ext cx="9145096" cy="713031"/>
            <a:chOff x="-6473" y="-2793"/>
            <a:chExt cx="9156946" cy="713031"/>
          </a:xfrm>
        </p:grpSpPr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6473" y="-2793"/>
              <a:ext cx="9156946" cy="410400"/>
            </a:xfrm>
            <a:prstGeom prst="rect">
              <a:avLst/>
            </a:prstGeom>
          </p:spPr>
        </p:pic>
        <p:pic>
          <p:nvPicPr>
            <p:cNvPr id="13" name="Resim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8686" y="68127"/>
              <a:ext cx="597919" cy="284724"/>
            </a:xfrm>
            <a:prstGeom prst="rect">
              <a:avLst/>
            </a:prstGeom>
          </p:spPr>
        </p:pic>
        <p:sp>
          <p:nvSpPr>
            <p:cNvPr id="14" name="9 Metin kutusu"/>
            <p:cNvSpPr txBox="1">
              <a:spLocks noChangeArrowheads="1"/>
            </p:cNvSpPr>
            <p:nvPr/>
          </p:nvSpPr>
          <p:spPr bwMode="auto">
            <a:xfrm>
              <a:off x="976187" y="33130"/>
              <a:ext cx="80200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tr-TR" sz="2000" b="1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C-İŞ PLANI DEĞERLENDİRİLMESİ İLE İLGİLİ ÖNEMLİ HUSUSLAR</a:t>
              </a:r>
            </a:p>
            <a:p>
              <a:endParaRPr lang="tr-TR" b="1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6040559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38CB-90EA-4632-9282-93DF9ABA9838}" type="slidenum">
              <a:rPr lang="en-US" altLang="tr-TR" smtClean="0"/>
              <a:pPr/>
              <a:t>14</a:t>
            </a:fld>
            <a:endParaRPr lang="en-US" altLang="tr-TR"/>
          </a:p>
        </p:txBody>
      </p:sp>
      <p:grpSp>
        <p:nvGrpSpPr>
          <p:cNvPr id="5" name="Grup 4"/>
          <p:cNvGrpSpPr/>
          <p:nvPr/>
        </p:nvGrpSpPr>
        <p:grpSpPr>
          <a:xfrm>
            <a:off x="0" y="90499"/>
            <a:ext cx="9145096" cy="713031"/>
            <a:chOff x="-6473" y="-2793"/>
            <a:chExt cx="9156946" cy="713031"/>
          </a:xfrm>
        </p:grpSpPr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473" y="-2793"/>
              <a:ext cx="9156946" cy="410400"/>
            </a:xfrm>
            <a:prstGeom prst="rect">
              <a:avLst/>
            </a:prstGeom>
          </p:spPr>
        </p:pic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8686" y="68127"/>
              <a:ext cx="597919" cy="284724"/>
            </a:xfrm>
            <a:prstGeom prst="rect">
              <a:avLst/>
            </a:prstGeom>
          </p:spPr>
        </p:pic>
        <p:sp>
          <p:nvSpPr>
            <p:cNvPr id="8" name="9 Metin kutusu"/>
            <p:cNvSpPr txBox="1">
              <a:spLocks noChangeArrowheads="1"/>
            </p:cNvSpPr>
            <p:nvPr/>
          </p:nvSpPr>
          <p:spPr bwMode="auto">
            <a:xfrm>
              <a:off x="976187" y="33130"/>
              <a:ext cx="80200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tr-TR" sz="2000" b="1" dirty="0" smtClean="0">
                  <a:solidFill>
                    <a:schemeClr val="bg1"/>
                  </a:solidFill>
                </a:rPr>
                <a:t>D.FİNANSMAN </a:t>
              </a:r>
              <a:r>
                <a:rPr lang="tr-TR" sz="2000" b="1" dirty="0">
                  <a:solidFill>
                    <a:schemeClr val="bg1"/>
                  </a:solidFill>
                </a:rPr>
                <a:t>KAYNAKLARI</a:t>
              </a:r>
            </a:p>
            <a:p>
              <a:endParaRPr lang="tr-TR" b="1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57748" y="462320"/>
            <a:ext cx="8229600" cy="5800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000" b="1" dirty="0"/>
              <a:t>Finansman Kaynağı </a:t>
            </a:r>
            <a:r>
              <a:rPr lang="tr-TR" sz="2000" b="1" dirty="0" smtClean="0"/>
              <a:t>Türleri</a:t>
            </a:r>
          </a:p>
          <a:p>
            <a:pPr marL="0" indent="0">
              <a:buNone/>
            </a:pPr>
            <a:r>
              <a:rPr lang="tr-TR" sz="1800" b="1" i="1" dirty="0" smtClean="0"/>
              <a:t>1. Öz Kaynak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Başvuru sahibinin </a:t>
            </a:r>
            <a:r>
              <a:rPr lang="tr-TR" sz="1800" dirty="0" smtClean="0"/>
              <a:t>kendisine ve belirlenen kişilere -</a:t>
            </a:r>
            <a:r>
              <a:rPr lang="tr-TR" sz="1800" dirty="0" err="1" smtClean="0"/>
              <a:t>anne,baba,eş,çocuk</a:t>
            </a:r>
            <a:r>
              <a:rPr lang="tr-TR" sz="1800" dirty="0" smtClean="0"/>
              <a:t>- </a:t>
            </a:r>
            <a:r>
              <a:rPr lang="tr-TR" sz="1800" dirty="0"/>
              <a:t>ait olan varlıklar öz kaynaklardır</a:t>
            </a:r>
            <a:r>
              <a:rPr lang="tr-TR" sz="1800" dirty="0" smtClean="0"/>
              <a:t>.</a:t>
            </a:r>
          </a:p>
          <a:p>
            <a:pPr marL="0" indent="0">
              <a:buNone/>
            </a:pPr>
            <a:r>
              <a:rPr lang="tr-TR" sz="1800" b="1" i="1" dirty="0"/>
              <a:t>2. Banka </a:t>
            </a:r>
            <a:r>
              <a:rPr lang="tr-TR" sz="1800" b="1" i="1" dirty="0" smtClean="0"/>
              <a:t>Kredisi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1800" dirty="0"/>
              <a:t>Yatırımın finansmanı için banka kredisi kullanımı öngörülüyor ise, TKDK ile protokol imzalamış olan bankalardan kullanılması planlanan krediye ilişkin Kredi Niyet Mektubu alınmalıdır</a:t>
            </a:r>
            <a:r>
              <a:rPr lang="tr-TR" sz="1800" dirty="0" smtClean="0"/>
              <a:t>.</a:t>
            </a:r>
          </a:p>
          <a:p>
            <a:pPr marL="0" indent="0" algn="just">
              <a:buNone/>
            </a:pPr>
            <a:r>
              <a:rPr lang="tr-TR" sz="1800" b="1" i="1" dirty="0"/>
              <a:t>3. IPARD </a:t>
            </a:r>
            <a:r>
              <a:rPr lang="tr-TR" sz="1800" b="1" i="1" dirty="0" smtClean="0"/>
              <a:t>Desteği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IPARD desteği taksitler halinde talep ediliyor ise;</a:t>
            </a:r>
          </a:p>
          <a:p>
            <a:pPr marL="355600" indent="0" algn="just">
              <a:buNone/>
            </a:pPr>
            <a:r>
              <a:rPr lang="tr-TR" sz="1800" dirty="0"/>
              <a:t>İlk taksitin destek tutarı ikinci taksit harcamalarının finansmanında, ikinci taksitin destek tutarı ise üçüncü taksit döneminde gerçekleşecek harcamaların finansmanında </a:t>
            </a:r>
            <a:r>
              <a:rPr lang="tr-TR" sz="1800" dirty="0" smtClean="0"/>
              <a:t>kullanılabilir.</a:t>
            </a:r>
          </a:p>
          <a:p>
            <a:pPr marL="0" indent="0">
              <a:buNone/>
            </a:pPr>
            <a:r>
              <a:rPr lang="tr-TR" sz="1800" b="1" i="1" dirty="0"/>
              <a:t>4. Diğer Kaynaklar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tr-TR" sz="1800" dirty="0"/>
              <a:t>Başvuru sahibinin üçüncü şahıslardan almayı planladığı borçlardır. Diğer kaynaklar geri ödemesiz kabul edilemez.(Geri ödeme planı sunulmuş olmalıdır.) Geri ödeme işlemi 10 yıl içinde tamamlanmamış şekilde sunulan geri ödeme planları geçerli </a:t>
            </a:r>
            <a:r>
              <a:rPr lang="tr-TR" sz="1800" dirty="0" smtClean="0"/>
              <a:t>değildir.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tr-TR" sz="1800" dirty="0"/>
          </a:p>
          <a:p>
            <a:pPr marL="0" indent="0" algn="just">
              <a:buNone/>
            </a:pPr>
            <a:endParaRPr lang="tr-TR" sz="1800" dirty="0" smtClean="0"/>
          </a:p>
          <a:p>
            <a:pPr marL="0" indent="0" algn="just">
              <a:buNone/>
            </a:pPr>
            <a:endParaRPr lang="tr-TR" sz="1800" b="1" i="1" dirty="0"/>
          </a:p>
          <a:p>
            <a:pPr algn="just">
              <a:buFont typeface="Wingdings" panose="05000000000000000000" pitchFamily="2" charset="2"/>
              <a:buChar char="Ø"/>
            </a:pPr>
            <a:endParaRPr lang="tr-TR" sz="2000" dirty="0"/>
          </a:p>
          <a:p>
            <a:pPr marL="0" indent="0">
              <a:buNone/>
            </a:pPr>
            <a:endParaRPr lang="tr-TR" sz="2000" b="1" i="1" dirty="0"/>
          </a:p>
          <a:p>
            <a:pPr>
              <a:buFont typeface="Wingdings" panose="05000000000000000000" pitchFamily="2" charset="2"/>
              <a:buChar char="Ø"/>
            </a:pPr>
            <a:endParaRPr lang="tr-TR" sz="2000" dirty="0" smtClean="0"/>
          </a:p>
          <a:p>
            <a:pPr marL="0" indent="0">
              <a:buNone/>
            </a:pPr>
            <a:endParaRPr lang="tr-TR" sz="2800" dirty="0" smtClean="0"/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12" name="Otomatik Şekil 2"/>
          <p:cNvSpPr>
            <a:spLocks noChangeArrowheads="1"/>
          </p:cNvSpPr>
          <p:nvPr/>
        </p:nvSpPr>
        <p:spPr bwMode="auto">
          <a:xfrm rot="5400000">
            <a:off x="4211960" y="4001694"/>
            <a:ext cx="504058" cy="4248475"/>
          </a:xfrm>
          <a:prstGeom prst="roundRect">
            <a:avLst>
              <a:gd name="adj" fmla="val 13032"/>
            </a:avLst>
          </a:prstGeom>
          <a:solidFill>
            <a:schemeClr val="accent1"/>
          </a:solidFill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sz="1600" b="1" dirty="0" smtClean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600" b="1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Diğer </a:t>
            </a:r>
            <a:r>
              <a:rPr lang="tr-TR" sz="1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Kaynaklar ≤ Öz Kaynaklar + Banka Kredisi</a:t>
            </a:r>
            <a:endParaRPr lang="tr-T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400" i="1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729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4"/>
          </a:xfrm>
        </p:spPr>
        <p:txBody>
          <a:bodyPr/>
          <a:lstStyle/>
          <a:p>
            <a:pPr marL="0" indent="0" algn="ctr">
              <a:buNone/>
            </a:pPr>
            <a:r>
              <a:rPr lang="tr-TR" sz="2000" b="1" dirty="0" smtClean="0"/>
              <a:t>FİNANSMAN KAYNAĞI OLARAK SUNULABİLECEK VARLIKLAR</a:t>
            </a:r>
          </a:p>
          <a:p>
            <a:pPr marL="0" lvl="0" indent="0" algn="ctr">
              <a:buNone/>
            </a:pPr>
            <a:endParaRPr lang="tr-TR" sz="1800" b="1" dirty="0" smtClean="0"/>
          </a:p>
          <a:p>
            <a:pPr marL="0" lvl="0" indent="0" algn="ctr">
              <a:buNone/>
            </a:pPr>
            <a:endParaRPr lang="tr-TR" sz="1800" b="1" dirty="0"/>
          </a:p>
          <a:p>
            <a:pPr marL="0" lvl="0" indent="0" algn="ctr">
              <a:buNone/>
            </a:pPr>
            <a:endParaRPr lang="tr-TR" sz="1800" b="1" dirty="0" smtClean="0"/>
          </a:p>
          <a:p>
            <a:pPr marL="0" lvl="0" indent="0" algn="ctr">
              <a:buNone/>
            </a:pPr>
            <a:endParaRPr lang="tr-TR" sz="1800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38CB-90EA-4632-9282-93DF9ABA9838}" type="slidenum">
              <a:rPr lang="en-US" altLang="tr-TR" smtClean="0"/>
              <a:pPr/>
              <a:t>15</a:t>
            </a:fld>
            <a:endParaRPr lang="en-US" alt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2339752" y="1726937"/>
            <a:ext cx="4896544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3874686" y="2916102"/>
            <a:ext cx="48121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dirty="0">
                <a:latin typeface="+mn-lt"/>
              </a:rPr>
              <a:t>Gayrimenkullerin finansman kaynağı olarak kullanılması düşünülüyor ise, ilgili gayrimenkullerin satılarak nakde çevrileceği iş planında beyan </a:t>
            </a:r>
            <a:r>
              <a:rPr lang="tr-TR" sz="1600" dirty="0" smtClean="0">
                <a:latin typeface="+mn-lt"/>
              </a:rPr>
              <a:t>edilmelidir. Gayrimenkullerin </a:t>
            </a:r>
            <a:r>
              <a:rPr lang="tr-TR" sz="1600" dirty="0">
                <a:latin typeface="+mn-lt"/>
              </a:rPr>
              <a:t>istenildiği anda piyasa değerinde nakde çevrilmesinin güç olması nedeniyle piyasa değerinin %80’i nispetinde finansman kaynağı olarak kabul edilecektir.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73" y="1617135"/>
            <a:ext cx="573750" cy="495000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1600130" y="1695358"/>
            <a:ext cx="2186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i="1" dirty="0"/>
              <a:t>BANKA</a:t>
            </a:r>
            <a:r>
              <a:rPr lang="tr-TR" sz="1600" dirty="0" smtClean="0"/>
              <a:t> </a:t>
            </a:r>
            <a:r>
              <a:rPr lang="tr-TR" sz="1600" b="1" i="1" dirty="0"/>
              <a:t>MEVDUATI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1595693" y="3654766"/>
            <a:ext cx="233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i="1" dirty="0" smtClean="0"/>
              <a:t>GAYRİMENKULLER</a:t>
            </a:r>
            <a:endParaRPr lang="tr-TR" sz="1600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1595693" y="5510310"/>
            <a:ext cx="1761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i="1" dirty="0"/>
              <a:t>TAŞITLAR</a:t>
            </a: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56" y="3339374"/>
            <a:ext cx="1260140" cy="969339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29" y="5035700"/>
            <a:ext cx="1175794" cy="1287775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3851920" y="1617135"/>
            <a:ext cx="4919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dirty="0">
                <a:latin typeface="+mn-lt"/>
              </a:rPr>
              <a:t>Banka mevduatında yer alan paranın güncel olarak ilgili banka hesabında bulunduğunu gösteren hesap cüzdanı fotokopisi veya banka tarafından onaylanmış hesap özeti iş planı ekinde sunulmalıdır.</a:t>
            </a:r>
          </a:p>
        </p:txBody>
      </p:sp>
      <p:sp>
        <p:nvSpPr>
          <p:cNvPr id="24" name="Metin kutusu 23"/>
          <p:cNvSpPr txBox="1"/>
          <p:nvPr/>
        </p:nvSpPr>
        <p:spPr>
          <a:xfrm>
            <a:off x="3874686" y="4850699"/>
            <a:ext cx="48121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dirty="0">
                <a:latin typeface="+mn-lt"/>
              </a:rPr>
              <a:t>Taşıtların finansman kaynağı olarak kullanılması düşünülüyor ise, ilgili taşıtların satılarak nakde çevrileceği iş planında beyan edilmelidir ve ilgili taşıtlara ait ruhsatların fotokopisi sunulmalıdır. </a:t>
            </a:r>
            <a:r>
              <a:rPr lang="tr-TR" sz="1600" dirty="0" smtClean="0">
                <a:latin typeface="+mn-lt"/>
              </a:rPr>
              <a:t>Taşıtlar </a:t>
            </a:r>
            <a:r>
              <a:rPr lang="tr-TR" sz="1600" dirty="0">
                <a:latin typeface="+mn-lt"/>
              </a:rPr>
              <a:t>piyasa değeri üzerinden finansman kaynağı olarak sunulabilir. Taşıtların piyasa değeri iş planında gerçekçi bir şekilde yazılmalıdır.</a:t>
            </a:r>
          </a:p>
        </p:txBody>
      </p:sp>
      <p:grpSp>
        <p:nvGrpSpPr>
          <p:cNvPr id="25" name="Grup 24"/>
          <p:cNvGrpSpPr/>
          <p:nvPr/>
        </p:nvGrpSpPr>
        <p:grpSpPr>
          <a:xfrm>
            <a:off x="0" y="90499"/>
            <a:ext cx="9145096" cy="713031"/>
            <a:chOff x="-6473" y="-2793"/>
            <a:chExt cx="9156946" cy="713031"/>
          </a:xfrm>
        </p:grpSpPr>
        <p:pic>
          <p:nvPicPr>
            <p:cNvPr id="26" name="Resim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6473" y="-2793"/>
              <a:ext cx="9156946" cy="410400"/>
            </a:xfrm>
            <a:prstGeom prst="rect">
              <a:avLst/>
            </a:prstGeom>
          </p:spPr>
        </p:pic>
        <p:pic>
          <p:nvPicPr>
            <p:cNvPr id="27" name="Resim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8686" y="68127"/>
              <a:ext cx="597919" cy="284724"/>
            </a:xfrm>
            <a:prstGeom prst="rect">
              <a:avLst/>
            </a:prstGeom>
          </p:spPr>
        </p:pic>
        <p:sp>
          <p:nvSpPr>
            <p:cNvPr id="28" name="9 Metin kutusu"/>
            <p:cNvSpPr txBox="1">
              <a:spLocks noChangeArrowheads="1"/>
            </p:cNvSpPr>
            <p:nvPr/>
          </p:nvSpPr>
          <p:spPr bwMode="auto">
            <a:xfrm>
              <a:off x="976187" y="33130"/>
              <a:ext cx="80200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tr-TR" sz="2000" b="1" dirty="0" smtClean="0">
                  <a:solidFill>
                    <a:schemeClr val="bg1"/>
                  </a:solidFill>
                </a:rPr>
                <a:t>D.FİNANSMAN </a:t>
              </a:r>
              <a:r>
                <a:rPr lang="tr-TR" sz="2000" b="1" dirty="0">
                  <a:solidFill>
                    <a:schemeClr val="bg1"/>
                  </a:solidFill>
                </a:rPr>
                <a:t>KAYNAKLARI</a:t>
              </a:r>
            </a:p>
            <a:p>
              <a:endParaRPr lang="tr-TR" b="1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2275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000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79512" y="5229200"/>
            <a:ext cx="57519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venir"/>
              </a:rPr>
              <a:t>Teşekkürler</a:t>
            </a:r>
            <a:endParaRPr lang="tr-TR" sz="5000" b="1" dirty="0">
              <a:solidFill>
                <a:schemeClr val="tx1">
                  <a:lumMod val="95000"/>
                  <a:lumOff val="5000"/>
                </a:schemeClr>
              </a:solidFill>
              <a:latin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856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11" y="574034"/>
            <a:ext cx="8291251" cy="855000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70025"/>
            <a:ext cx="597919" cy="284724"/>
          </a:xfrm>
          <a:prstGeom prst="rect">
            <a:avLst/>
          </a:prstGeom>
        </p:spPr>
      </p:pic>
      <p:sp>
        <p:nvSpPr>
          <p:cNvPr id="34" name="Dikdörtgen 33"/>
          <p:cNvSpPr/>
          <p:nvPr/>
        </p:nvSpPr>
        <p:spPr>
          <a:xfrm>
            <a:off x="1227843" y="718701"/>
            <a:ext cx="71605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İŞ </a:t>
            </a:r>
            <a:r>
              <a:rPr lang="tr-TR" b="1" dirty="0"/>
              <a:t>PLANININ </a:t>
            </a:r>
            <a:r>
              <a:rPr lang="tr-TR" b="1" dirty="0" smtClean="0"/>
              <a:t>DOLDURULMASINDAN </a:t>
            </a:r>
            <a:r>
              <a:rPr lang="tr-TR" b="1" dirty="0"/>
              <a:t>ÖNCE YAPILMASI  GEREKENLER</a:t>
            </a:r>
            <a:endParaRPr lang="tr-TR" b="1" dirty="0">
              <a:solidFill>
                <a:schemeClr val="accent5">
                  <a:lumMod val="75000"/>
                </a:schemeClr>
              </a:solidFill>
              <a:latin typeface="Avenir"/>
            </a:endParaRPr>
          </a:p>
          <a:p>
            <a:pPr lvl="0"/>
            <a:endParaRPr lang="tr-TR" sz="2000" b="1" dirty="0">
              <a:solidFill>
                <a:schemeClr val="bg1"/>
              </a:solidFill>
              <a:latin typeface="Avenir"/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265342" y="1446093"/>
            <a:ext cx="8561561" cy="855000"/>
            <a:chOff x="265342" y="1410925"/>
            <a:chExt cx="8561561" cy="855000"/>
          </a:xfrm>
        </p:grpSpPr>
        <p:pic>
          <p:nvPicPr>
            <p:cNvPr id="13" name="Resim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5342" y="1410925"/>
              <a:ext cx="8291251" cy="855000"/>
            </a:xfrm>
            <a:prstGeom prst="rect">
              <a:avLst/>
            </a:prstGeom>
          </p:spPr>
        </p:pic>
        <p:sp>
          <p:nvSpPr>
            <p:cNvPr id="35" name="Dikdörtgen 34"/>
            <p:cNvSpPr/>
            <p:nvPr/>
          </p:nvSpPr>
          <p:spPr>
            <a:xfrm>
              <a:off x="1243947" y="1508431"/>
              <a:ext cx="75829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b="1" dirty="0"/>
                <a:t>İŞ PLANININ </a:t>
              </a:r>
              <a:r>
                <a:rPr lang="tr-TR" b="1" dirty="0" smtClean="0"/>
                <a:t>DOLDURULMASINDA </a:t>
              </a:r>
              <a:r>
                <a:rPr lang="tr-TR" b="1" dirty="0"/>
                <a:t>DİKKAT EDİLMESİ GEREKEN HUSUSLAR</a:t>
              </a:r>
            </a:p>
          </p:txBody>
        </p:sp>
        <p:sp>
          <p:nvSpPr>
            <p:cNvPr id="37" name="Dikdörtgen 36"/>
            <p:cNvSpPr/>
            <p:nvPr/>
          </p:nvSpPr>
          <p:spPr>
            <a:xfrm>
              <a:off x="503873" y="1615464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  <a:latin typeface="Avenir"/>
                </a:rPr>
                <a:t>B</a:t>
              </a:r>
            </a:p>
          </p:txBody>
        </p:sp>
      </p:grpSp>
      <p:grpSp>
        <p:nvGrpSpPr>
          <p:cNvPr id="21" name="Grup 20"/>
          <p:cNvGrpSpPr/>
          <p:nvPr/>
        </p:nvGrpSpPr>
        <p:grpSpPr>
          <a:xfrm>
            <a:off x="1065295" y="2287436"/>
            <a:ext cx="7489170" cy="840934"/>
            <a:chOff x="263214" y="2312665"/>
            <a:chExt cx="8291251" cy="843750"/>
          </a:xfrm>
        </p:grpSpPr>
        <p:pic>
          <p:nvPicPr>
            <p:cNvPr id="14" name="Resim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3214" y="2312665"/>
              <a:ext cx="8291251" cy="843750"/>
            </a:xfrm>
            <a:prstGeom prst="rect">
              <a:avLst/>
            </a:prstGeom>
          </p:spPr>
        </p:pic>
        <p:sp>
          <p:nvSpPr>
            <p:cNvPr id="38" name="Dikdörtgen 37"/>
            <p:cNvSpPr/>
            <p:nvPr/>
          </p:nvSpPr>
          <p:spPr>
            <a:xfrm>
              <a:off x="1262758" y="2430290"/>
              <a:ext cx="698367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i-FI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İŞ PLANININ DOLDURULMASI SIRASINDA UYULMASI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GEREKEN GENEL KURALLAR</a:t>
              </a:r>
            </a:p>
          </p:txBody>
        </p:sp>
        <p:sp>
          <p:nvSpPr>
            <p:cNvPr id="39" name="Dikdörtgen 38"/>
            <p:cNvSpPr/>
            <p:nvPr/>
          </p:nvSpPr>
          <p:spPr>
            <a:xfrm>
              <a:off x="496513" y="2493462"/>
              <a:ext cx="327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  <a:latin typeface="Avenir"/>
                </a:rPr>
                <a:t>1</a:t>
              </a:r>
            </a:p>
          </p:txBody>
        </p:sp>
      </p:grpSp>
      <p:grpSp>
        <p:nvGrpSpPr>
          <p:cNvPr id="22" name="Grup 21"/>
          <p:cNvGrpSpPr/>
          <p:nvPr/>
        </p:nvGrpSpPr>
        <p:grpSpPr>
          <a:xfrm>
            <a:off x="1069994" y="3228466"/>
            <a:ext cx="7501051" cy="864855"/>
            <a:chOff x="263213" y="3219271"/>
            <a:chExt cx="8291251" cy="855000"/>
          </a:xfrm>
        </p:grpSpPr>
        <p:pic>
          <p:nvPicPr>
            <p:cNvPr id="15" name="Resim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3213" y="3219271"/>
              <a:ext cx="8291251" cy="855000"/>
            </a:xfrm>
            <a:prstGeom prst="rect">
              <a:avLst/>
            </a:prstGeom>
          </p:spPr>
        </p:pic>
        <p:sp>
          <p:nvSpPr>
            <p:cNvPr id="40" name="Dikdörtgen 39"/>
            <p:cNvSpPr/>
            <p:nvPr/>
          </p:nvSpPr>
          <p:spPr>
            <a:xfrm>
              <a:off x="1309871" y="3330531"/>
              <a:ext cx="6918724" cy="5781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B1 VE B2 İŞ PLANI İÇERİĞİNİN HAZIRLANMASI </a:t>
              </a:r>
              <a:r>
                <a:rPr lang="sv-SE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SIRASINDA DİKKAT </a:t>
              </a:r>
              <a:r>
                <a:rPr lang="sv-SE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EDİLMESİ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sv-SE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GEREKEN </a:t>
              </a:r>
              <a:r>
                <a:rPr lang="sv-SE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HUSUSLAR</a:t>
              </a:r>
              <a:endParaRPr lang="tr-TR" sz="16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1" name="Dikdörtgen 40"/>
            <p:cNvSpPr/>
            <p:nvPr/>
          </p:nvSpPr>
          <p:spPr>
            <a:xfrm>
              <a:off x="507789" y="3411415"/>
              <a:ext cx="55750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  <a:latin typeface="Avenir"/>
                </a:rPr>
                <a:t>2</a:t>
              </a:r>
            </a:p>
          </p:txBody>
        </p:sp>
      </p:grpSp>
      <p:grpSp>
        <p:nvGrpSpPr>
          <p:cNvPr id="24" name="Grup 23"/>
          <p:cNvGrpSpPr/>
          <p:nvPr/>
        </p:nvGrpSpPr>
        <p:grpSpPr>
          <a:xfrm>
            <a:off x="263210" y="5065874"/>
            <a:ext cx="8291251" cy="855000"/>
            <a:chOff x="263212" y="5115817"/>
            <a:chExt cx="8291251" cy="855000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3212" y="5115817"/>
              <a:ext cx="8291251" cy="855000"/>
            </a:xfrm>
            <a:prstGeom prst="rect">
              <a:avLst/>
            </a:prstGeom>
          </p:spPr>
        </p:pic>
        <p:sp>
          <p:nvSpPr>
            <p:cNvPr id="44" name="Dikdörtgen 43"/>
            <p:cNvSpPr/>
            <p:nvPr/>
          </p:nvSpPr>
          <p:spPr>
            <a:xfrm>
              <a:off x="1303836" y="5341631"/>
              <a:ext cx="709987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b="1" dirty="0">
                  <a:solidFill>
                    <a:schemeClr val="bg1">
                      <a:lumMod val="95000"/>
                    </a:schemeClr>
                  </a:solidFill>
                </a:rPr>
                <a:t>İŞ PLANI DEĞERLENDİRİLMESİ İLE İLGİLİ ÖNEMLİ HUSUSLAR</a:t>
              </a:r>
              <a:endParaRPr lang="tr-TR" b="1" dirty="0">
                <a:solidFill>
                  <a:schemeClr val="bg1">
                    <a:lumMod val="95000"/>
                  </a:schemeClr>
                </a:solidFill>
                <a:latin typeface="Avenir"/>
              </a:endParaRPr>
            </a:p>
          </p:txBody>
        </p:sp>
        <p:sp>
          <p:nvSpPr>
            <p:cNvPr id="46" name="Dikdörtgen 45"/>
            <p:cNvSpPr/>
            <p:nvPr/>
          </p:nvSpPr>
          <p:spPr>
            <a:xfrm>
              <a:off x="503873" y="5309677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  <a:latin typeface="Avenir"/>
                </a:rPr>
                <a:t>C</a:t>
              </a:r>
            </a:p>
          </p:txBody>
        </p:sp>
      </p:grpSp>
      <p:grpSp>
        <p:nvGrpSpPr>
          <p:cNvPr id="23" name="Grup 22"/>
          <p:cNvGrpSpPr/>
          <p:nvPr/>
        </p:nvGrpSpPr>
        <p:grpSpPr>
          <a:xfrm>
            <a:off x="1078185" y="4178016"/>
            <a:ext cx="7476278" cy="865270"/>
            <a:chOff x="263212" y="4181952"/>
            <a:chExt cx="8291251" cy="84375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3212" y="4181952"/>
              <a:ext cx="8291251" cy="843750"/>
            </a:xfrm>
            <a:prstGeom prst="rect">
              <a:avLst/>
            </a:prstGeom>
          </p:spPr>
        </p:pic>
        <p:sp>
          <p:nvSpPr>
            <p:cNvPr id="43" name="Dikdörtgen 42"/>
            <p:cNvSpPr/>
            <p:nvPr/>
          </p:nvSpPr>
          <p:spPr>
            <a:xfrm>
              <a:off x="496513" y="4342671"/>
              <a:ext cx="363016" cy="3901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  <a:latin typeface="Avenir"/>
                </a:rPr>
                <a:t>3</a:t>
              </a:r>
            </a:p>
          </p:txBody>
        </p:sp>
        <p:sp>
          <p:nvSpPr>
            <p:cNvPr id="48" name="Dikdörtgen 47"/>
            <p:cNvSpPr/>
            <p:nvPr/>
          </p:nvSpPr>
          <p:spPr>
            <a:xfrm>
              <a:off x="1292809" y="4284948"/>
              <a:ext cx="6953094" cy="5702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B3 İŞ PLANI İÇERİĞİNİN HAZIRLANMASI SIRASINDA DİKKAT EDİLMESİ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GEREKEN HUSUSLAR</a:t>
              </a:r>
              <a:endParaRPr lang="tr-TR" sz="16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51" name="Dikdörtgen 50"/>
          <p:cNvSpPr/>
          <p:nvPr/>
        </p:nvSpPr>
        <p:spPr>
          <a:xfrm>
            <a:off x="503873" y="754487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2000" b="1" dirty="0">
                <a:solidFill>
                  <a:schemeClr val="bg1">
                    <a:lumMod val="50000"/>
                  </a:schemeClr>
                </a:solidFill>
                <a:latin typeface="Avenir"/>
              </a:rPr>
              <a:t>A</a:t>
            </a:r>
          </a:p>
        </p:txBody>
      </p:sp>
      <p:grpSp>
        <p:nvGrpSpPr>
          <p:cNvPr id="33" name="Grup 32"/>
          <p:cNvGrpSpPr/>
          <p:nvPr/>
        </p:nvGrpSpPr>
        <p:grpSpPr>
          <a:xfrm>
            <a:off x="-12947" y="0"/>
            <a:ext cx="9174531" cy="410400"/>
            <a:chOff x="-6473" y="-2793"/>
            <a:chExt cx="9156946" cy="410400"/>
          </a:xfrm>
        </p:grpSpPr>
        <p:pic>
          <p:nvPicPr>
            <p:cNvPr id="36" name="Resim 3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6473" y="-2793"/>
              <a:ext cx="9156946" cy="410400"/>
            </a:xfrm>
            <a:prstGeom prst="rect">
              <a:avLst/>
            </a:prstGeom>
          </p:spPr>
        </p:pic>
        <p:pic>
          <p:nvPicPr>
            <p:cNvPr id="42" name="Resim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686" y="68127"/>
              <a:ext cx="597919" cy="284724"/>
            </a:xfrm>
            <a:prstGeom prst="rect">
              <a:avLst/>
            </a:prstGeom>
          </p:spPr>
        </p:pic>
        <p:sp>
          <p:nvSpPr>
            <p:cNvPr id="45" name="9 Metin kutusu"/>
            <p:cNvSpPr txBox="1">
              <a:spLocks noChangeArrowheads="1"/>
            </p:cNvSpPr>
            <p:nvPr/>
          </p:nvSpPr>
          <p:spPr bwMode="auto">
            <a:xfrm>
              <a:off x="4136252" y="33130"/>
              <a:ext cx="485995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r-TR" altLang="tr-TR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"/>
                </a:rPr>
                <a:t>SUNUM PLANI</a:t>
              </a:r>
              <a:endParaRPr lang="tr-TR" altLang="tr-T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/>
              </a:endParaRPr>
            </a:p>
          </p:txBody>
        </p:sp>
      </p:grpSp>
      <p:sp>
        <p:nvSpPr>
          <p:cNvPr id="50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698681" y="6581435"/>
            <a:ext cx="216024" cy="178594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fld id="{0DD1E96D-6B54-4B12-A9E8-F301A57B8468}" type="slidenum">
              <a:rPr lang="tr-TR" sz="850" smtClean="0"/>
              <a:pPr algn="ctr"/>
              <a:t>2</a:t>
            </a:fld>
            <a:endParaRPr lang="tr-TR" sz="850" dirty="0"/>
          </a:p>
        </p:txBody>
      </p:sp>
      <p:grpSp>
        <p:nvGrpSpPr>
          <p:cNvPr id="32" name="Grup 31"/>
          <p:cNvGrpSpPr/>
          <p:nvPr/>
        </p:nvGrpSpPr>
        <p:grpSpPr>
          <a:xfrm>
            <a:off x="262422" y="5914773"/>
            <a:ext cx="8593322" cy="855000"/>
            <a:chOff x="265342" y="1410925"/>
            <a:chExt cx="8593322" cy="855000"/>
          </a:xfrm>
        </p:grpSpPr>
        <p:pic>
          <p:nvPicPr>
            <p:cNvPr id="47" name="Resim 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5342" y="1410925"/>
              <a:ext cx="8291251" cy="855000"/>
            </a:xfrm>
            <a:prstGeom prst="rect">
              <a:avLst/>
            </a:prstGeom>
          </p:spPr>
        </p:pic>
        <p:sp>
          <p:nvSpPr>
            <p:cNvPr id="49" name="Dikdörtgen 48"/>
            <p:cNvSpPr/>
            <p:nvPr/>
          </p:nvSpPr>
          <p:spPr>
            <a:xfrm>
              <a:off x="1275708" y="1581629"/>
              <a:ext cx="75829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b="1" dirty="0"/>
                <a:t>FİNANSMAN </a:t>
              </a:r>
              <a:r>
                <a:rPr lang="tr-TR" b="1" dirty="0" smtClean="0"/>
                <a:t>KAYNAKLARI</a:t>
              </a:r>
              <a:endParaRPr lang="tr-TR" b="1" dirty="0"/>
            </a:p>
          </p:txBody>
        </p:sp>
        <p:sp>
          <p:nvSpPr>
            <p:cNvPr id="52" name="Dikdörtgen 51"/>
            <p:cNvSpPr/>
            <p:nvPr/>
          </p:nvSpPr>
          <p:spPr>
            <a:xfrm>
              <a:off x="503873" y="1615464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  <a:latin typeface="Avenir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9673486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Başlık"/>
          <p:cNvSpPr txBox="1">
            <a:spLocks/>
          </p:cNvSpPr>
          <p:nvPr/>
        </p:nvSpPr>
        <p:spPr bwMode="auto">
          <a:xfrm>
            <a:off x="3419475" y="333375"/>
            <a:ext cx="5651500" cy="4302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r>
              <a:rPr lang="tr-T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IPARD AJANSI</a:t>
            </a:r>
            <a:endParaRPr lang="tr-TR" sz="22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3 Başlık"/>
          <p:cNvSpPr txBox="1">
            <a:spLocks/>
          </p:cNvSpPr>
          <p:nvPr/>
        </p:nvSpPr>
        <p:spPr bwMode="auto">
          <a:xfrm>
            <a:off x="428596" y="1000108"/>
            <a:ext cx="8364066" cy="2000264"/>
          </a:xfrm>
          <a:prstGeom prst="rect">
            <a:avLst/>
          </a:prstGeom>
          <a:gradFill>
            <a:gsLst>
              <a:gs pos="1100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b="1" dirty="0" smtClean="0">
                <a:solidFill>
                  <a:srgbClr val="00B050"/>
                </a:solidFill>
              </a:rPr>
              <a:t>İŞ </a:t>
            </a:r>
            <a:r>
              <a:rPr lang="tr-TR" b="1" dirty="0">
                <a:solidFill>
                  <a:srgbClr val="00B050"/>
                </a:solidFill>
              </a:rPr>
              <a:t>PLANI NEDİR</a:t>
            </a:r>
            <a:r>
              <a:rPr lang="tr-TR" b="1" dirty="0" smtClean="0">
                <a:solidFill>
                  <a:srgbClr val="00B050"/>
                </a:solidFill>
              </a:rPr>
              <a:t>?</a:t>
            </a:r>
          </a:p>
          <a:p>
            <a:pPr algn="just"/>
            <a:endParaRPr lang="tr-TR" b="1" dirty="0"/>
          </a:p>
          <a:p>
            <a:pPr algn="just"/>
            <a:r>
              <a:rPr lang="tr-TR" dirty="0"/>
              <a:t>İş Planı, bir işin hangi ürünler ile nerede, kimlerle, ne şekilde, hangi </a:t>
            </a:r>
            <a:r>
              <a:rPr lang="tr-TR" dirty="0" smtClean="0"/>
              <a:t>olanaklar ile</a:t>
            </a:r>
            <a:r>
              <a:rPr lang="tr-TR" dirty="0"/>
              <a:t>, hangi pazarlama planıyla, hangi organizasyon yapısıyla, nasıl bir </a:t>
            </a:r>
            <a:r>
              <a:rPr lang="tr-TR" dirty="0" smtClean="0"/>
              <a:t>mali planlama </a:t>
            </a:r>
            <a:r>
              <a:rPr lang="tr-TR" dirty="0"/>
              <a:t>altında yürütüleceğinin doğru ve ikna edici bir biçimde </a:t>
            </a:r>
            <a:r>
              <a:rPr lang="tr-TR" dirty="0" smtClean="0"/>
              <a:t>anlatıldığı dokümandır</a:t>
            </a:r>
            <a:r>
              <a:rPr lang="tr-TR" dirty="0"/>
              <a:t>.</a:t>
            </a:r>
            <a:endParaRPr lang="tr-TR" sz="2175" b="1" dirty="0">
              <a:solidFill>
                <a:schemeClr val="accent5">
                  <a:lumMod val="75000"/>
                </a:schemeClr>
              </a:solidFill>
              <a:latin typeface="Avenir"/>
              <a:ea typeface="+mj-ea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3" t="13987" r="2337" b="18956"/>
          <a:stretch/>
        </p:blipFill>
        <p:spPr>
          <a:xfrm>
            <a:off x="251520" y="6237117"/>
            <a:ext cx="1000027" cy="495937"/>
          </a:xfrm>
          <a:prstGeom prst="rect">
            <a:avLst/>
          </a:prstGeom>
        </p:spPr>
      </p:pic>
      <p:sp>
        <p:nvSpPr>
          <p:cNvPr id="6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698681" y="6581435"/>
            <a:ext cx="216024" cy="178594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fld id="{8778750D-D94B-4760-BA9E-F5DB3B022CC8}" type="slidenum">
              <a:rPr lang="tr-TR" sz="850" smtClean="0"/>
              <a:pPr algn="ctr"/>
              <a:t>3</a:t>
            </a:fld>
            <a:endParaRPr lang="tr-TR" sz="850" dirty="0"/>
          </a:p>
        </p:txBody>
      </p:sp>
      <p:sp>
        <p:nvSpPr>
          <p:cNvPr id="3" name="Metin kutusu 2"/>
          <p:cNvSpPr txBox="1"/>
          <p:nvPr/>
        </p:nvSpPr>
        <p:spPr>
          <a:xfrm>
            <a:off x="785786" y="3429000"/>
            <a:ext cx="79843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/>
              <a:t>B1 İş Planı: </a:t>
            </a:r>
            <a:r>
              <a:rPr lang="tr-TR" dirty="0"/>
              <a:t>Uygun harcama tutarı 500.000 TL ve </a:t>
            </a:r>
            <a:r>
              <a:rPr lang="tr-TR" dirty="0" smtClean="0"/>
              <a:t>150.000 TL arasında olan başvuru sahiplerinin </a:t>
            </a:r>
            <a:r>
              <a:rPr lang="tr-TR" dirty="0"/>
              <a:t>yapacağı başvurular için geçerlidir.</a:t>
            </a:r>
          </a:p>
          <a:p>
            <a:pPr algn="just"/>
            <a:r>
              <a:rPr lang="tr-TR" b="1" i="1" dirty="0"/>
              <a:t>B2 İş Planı: </a:t>
            </a:r>
            <a:r>
              <a:rPr lang="tr-TR" dirty="0"/>
              <a:t>Uygun harcama tutarı 500.000 TL üzerinde olan başvuru</a:t>
            </a:r>
          </a:p>
          <a:p>
            <a:r>
              <a:rPr lang="tr-TR" dirty="0"/>
              <a:t>sahiplerinin yapacağı başvurular için geçerlidir.</a:t>
            </a:r>
          </a:p>
          <a:p>
            <a:r>
              <a:rPr lang="tr-TR" b="1" i="1" dirty="0"/>
              <a:t>B3 İş Planı: </a:t>
            </a:r>
            <a:r>
              <a:rPr lang="tr-TR" dirty="0"/>
              <a:t>Yalnızca 302 tedbiri kapsamında, uygun harcama </a:t>
            </a:r>
            <a:r>
              <a:rPr lang="tr-TR" dirty="0" smtClean="0"/>
              <a:t>tutarı 150.000 </a:t>
            </a:r>
            <a:r>
              <a:rPr lang="tr-TR" dirty="0"/>
              <a:t>TL ve altında olan başvuru sahiplerinin yapacağı </a:t>
            </a:r>
            <a:r>
              <a:rPr lang="tr-TR" dirty="0" smtClean="0"/>
              <a:t>başvurular için </a:t>
            </a:r>
            <a:r>
              <a:rPr lang="tr-TR" dirty="0"/>
              <a:t>geçerlidir</a:t>
            </a:r>
            <a:r>
              <a:rPr lang="tr-TR" dirty="0" smtClean="0"/>
              <a:t>.</a:t>
            </a:r>
          </a:p>
          <a:p>
            <a:r>
              <a:rPr lang="tr-TR" dirty="0"/>
              <a:t>Başvuruda </a:t>
            </a:r>
            <a:r>
              <a:rPr lang="tr-TR" dirty="0" smtClean="0"/>
              <a:t>sunulacak olan </a:t>
            </a:r>
            <a:r>
              <a:rPr lang="tr-TR" dirty="0"/>
              <a:t>İş Planının güncel ve doğru formatlar kullanılarak </a:t>
            </a:r>
            <a:r>
              <a:rPr lang="tr-TR" dirty="0" smtClean="0"/>
              <a:t>hazırlanmış olması </a:t>
            </a:r>
            <a:r>
              <a:rPr lang="tr-TR" dirty="0"/>
              <a:t>gerekmektedir.</a:t>
            </a:r>
          </a:p>
        </p:txBody>
      </p:sp>
      <p:sp>
        <p:nvSpPr>
          <p:cNvPr id="4" name="Komut Düğmesi: Ses 3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>
            <a:off x="285395" y="5301208"/>
            <a:ext cx="484795" cy="425083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9" name="Grup 8"/>
          <p:cNvGrpSpPr/>
          <p:nvPr/>
        </p:nvGrpSpPr>
        <p:grpSpPr>
          <a:xfrm>
            <a:off x="-12947" y="0"/>
            <a:ext cx="9174531" cy="410400"/>
            <a:chOff x="-6473" y="-2793"/>
            <a:chExt cx="9156946" cy="4104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6473" y="-2793"/>
              <a:ext cx="9156946" cy="4104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8686" y="68127"/>
              <a:ext cx="597919" cy="284724"/>
            </a:xfrm>
            <a:prstGeom prst="rect">
              <a:avLst/>
            </a:prstGeom>
          </p:spPr>
        </p:pic>
        <p:sp>
          <p:nvSpPr>
            <p:cNvPr id="12" name="9 Metin kutusu"/>
            <p:cNvSpPr txBox="1">
              <a:spLocks noChangeArrowheads="1"/>
            </p:cNvSpPr>
            <p:nvPr/>
          </p:nvSpPr>
          <p:spPr bwMode="auto">
            <a:xfrm>
              <a:off x="4136252" y="33130"/>
              <a:ext cx="485995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tr-TR" altLang="tr-T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20318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Başlık"/>
          <p:cNvSpPr txBox="1">
            <a:spLocks/>
          </p:cNvSpPr>
          <p:nvPr/>
        </p:nvSpPr>
        <p:spPr bwMode="auto">
          <a:xfrm>
            <a:off x="-108520" y="1303706"/>
            <a:ext cx="9130904" cy="563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tr-TR" sz="2175" b="1" dirty="0">
              <a:solidFill>
                <a:srgbClr val="004158"/>
              </a:solidFill>
              <a:latin typeface="Avenir"/>
              <a:ea typeface="+mj-ea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3" t="13987" r="2337" b="18956"/>
          <a:stretch/>
        </p:blipFill>
        <p:spPr>
          <a:xfrm>
            <a:off x="251520" y="6237117"/>
            <a:ext cx="1000027" cy="495937"/>
          </a:xfrm>
          <a:prstGeom prst="rect">
            <a:avLst/>
          </a:prstGeom>
        </p:spPr>
      </p:pic>
      <p:sp>
        <p:nvSpPr>
          <p:cNvPr id="12" name="İçerik Yer Tutucusu 11"/>
          <p:cNvSpPr>
            <a:spLocks noGrp="1"/>
          </p:cNvSpPr>
          <p:nvPr>
            <p:ph sz="half" idx="2"/>
          </p:nvPr>
        </p:nvSpPr>
        <p:spPr>
          <a:xfrm>
            <a:off x="3071802" y="642894"/>
            <a:ext cx="3072659" cy="621510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tr-TR" sz="1600" b="1" dirty="0" smtClean="0"/>
              <a:t>Yatırımın </a:t>
            </a:r>
            <a:r>
              <a:rPr lang="tr-TR" sz="1600" b="1" dirty="0"/>
              <a:t>Amacı ve Tanımı;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r-TR" sz="1600" dirty="0"/>
              <a:t>• Yatırımın amacının belirlenmesi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r-TR" sz="1600" dirty="0"/>
              <a:t>• Uygulama yerinin seçimi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r-TR" sz="1600" dirty="0"/>
              <a:t>• Öngörülen organizasyon </a:t>
            </a:r>
            <a:r>
              <a:rPr lang="tr-TR" sz="1600" dirty="0" smtClean="0"/>
              <a:t>yapısının belirlenmesi</a:t>
            </a:r>
            <a:endParaRPr lang="tr-TR" sz="1600" dirty="0"/>
          </a:p>
          <a:p>
            <a:pPr marL="0" indent="0">
              <a:spcBef>
                <a:spcPts val="600"/>
              </a:spcBef>
              <a:buNone/>
            </a:pPr>
            <a:r>
              <a:rPr lang="tr-TR" sz="1600" dirty="0"/>
              <a:t>• Yatırımdan beklenen sonuçlar vb</a:t>
            </a:r>
            <a:r>
              <a:rPr lang="tr-TR" sz="1600" dirty="0" smtClean="0"/>
              <a:t>.</a:t>
            </a:r>
            <a:endParaRPr lang="tr-TR" sz="1600" dirty="0"/>
          </a:p>
          <a:p>
            <a:pPr marL="0" indent="0">
              <a:spcBef>
                <a:spcPts val="600"/>
              </a:spcBef>
              <a:buNone/>
            </a:pPr>
            <a:r>
              <a:rPr lang="tr-TR" sz="1600" b="1" dirty="0"/>
              <a:t>Yatırım Bütçesi ve Finansmanı;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r-TR" sz="1600" dirty="0"/>
              <a:t>• İşletme sermayesi ihtiyacının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r-TR" sz="1600" dirty="0"/>
              <a:t>belirlenmesi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r-TR" sz="1600" dirty="0"/>
              <a:t>• Yatırım tutarının belirlenmesi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r-TR" sz="1600" dirty="0"/>
              <a:t>• Yatırımın </a:t>
            </a:r>
            <a:r>
              <a:rPr lang="tr-TR" sz="1600" dirty="0" smtClean="0"/>
              <a:t>finansman kaynaklarının</a:t>
            </a:r>
            <a:r>
              <a:rPr lang="tr-TR" sz="1600" dirty="0"/>
              <a:t> </a:t>
            </a:r>
            <a:r>
              <a:rPr lang="tr-TR" sz="1600" dirty="0" smtClean="0"/>
              <a:t>belirlenmesi</a:t>
            </a:r>
            <a:endParaRPr lang="tr-TR" sz="1600" dirty="0"/>
          </a:p>
          <a:p>
            <a:pPr marL="0" indent="0">
              <a:spcBef>
                <a:spcPts val="600"/>
              </a:spcBef>
              <a:buNone/>
            </a:pPr>
            <a:r>
              <a:rPr lang="tr-TR" sz="1600" b="1" dirty="0"/>
              <a:t>Üretim Bilgileri</a:t>
            </a:r>
            <a:r>
              <a:rPr lang="tr-TR" sz="1600" b="1" dirty="0" smtClean="0"/>
              <a:t>;</a:t>
            </a:r>
            <a:endParaRPr lang="tr-TR" sz="1600" b="1" dirty="0"/>
          </a:p>
          <a:p>
            <a:pPr marL="0" indent="0">
              <a:spcBef>
                <a:spcPts val="600"/>
              </a:spcBef>
              <a:buNone/>
            </a:pPr>
            <a:r>
              <a:rPr lang="tr-TR" sz="1600" dirty="0"/>
              <a:t>• İşletme kapasitesinin belirlenmesi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r-TR" sz="1600" dirty="0"/>
              <a:t>• Girdi ve Çıktı miktarlarının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r-TR" sz="1600" dirty="0"/>
              <a:t>belirlenmesi (Madde Balansı)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r-TR" sz="1600" dirty="0"/>
              <a:t>• Üretim miktarlarının belirlenmesi vb.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quarter" idx="4"/>
          </p:nvPr>
        </p:nvSpPr>
        <p:spPr>
          <a:xfrm>
            <a:off x="6072198" y="785794"/>
            <a:ext cx="2809101" cy="50720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600" b="1" dirty="0"/>
              <a:t>Pazarlama Kapasitesi;</a:t>
            </a:r>
          </a:p>
          <a:p>
            <a:pPr marL="0" indent="0">
              <a:buNone/>
            </a:pPr>
            <a:r>
              <a:rPr lang="tr-TR" sz="1600" dirty="0"/>
              <a:t>• Pazar </a:t>
            </a:r>
            <a:r>
              <a:rPr lang="tr-TR" sz="1600" dirty="0" smtClean="0"/>
              <a:t>araştırmasının yapılması</a:t>
            </a:r>
            <a:r>
              <a:rPr lang="tr-TR" sz="1600" dirty="0"/>
              <a:t>,</a:t>
            </a:r>
          </a:p>
          <a:p>
            <a:pPr marL="0" indent="0">
              <a:buNone/>
            </a:pPr>
            <a:r>
              <a:rPr lang="tr-TR" sz="1600" dirty="0"/>
              <a:t>• Arz-talep </a:t>
            </a:r>
            <a:r>
              <a:rPr lang="tr-TR" sz="1600" dirty="0" smtClean="0"/>
              <a:t>durumunun belirlenmesi</a:t>
            </a:r>
            <a:endParaRPr lang="tr-TR" sz="1600" dirty="0"/>
          </a:p>
          <a:p>
            <a:pPr marL="0" indent="0">
              <a:buNone/>
            </a:pPr>
            <a:r>
              <a:rPr lang="tr-TR" sz="1600" dirty="0"/>
              <a:t>• Rakiplerin belirlenmesi</a:t>
            </a:r>
          </a:p>
          <a:p>
            <a:pPr marL="0" indent="0">
              <a:buNone/>
            </a:pPr>
            <a:r>
              <a:rPr lang="tr-TR" sz="1600" dirty="0"/>
              <a:t>• Müşterilerin belirlenmesi</a:t>
            </a:r>
          </a:p>
          <a:p>
            <a:pPr marL="0" indent="0">
              <a:buNone/>
            </a:pPr>
            <a:r>
              <a:rPr lang="tr-TR" sz="1600" dirty="0"/>
              <a:t>• Satış fiyatlarının belirlenmesi</a:t>
            </a:r>
          </a:p>
          <a:p>
            <a:pPr marL="0" indent="0">
              <a:buNone/>
            </a:pPr>
            <a:r>
              <a:rPr lang="tr-TR" sz="1600" dirty="0"/>
              <a:t>• Tedarikçilerin belirlenmesi</a:t>
            </a:r>
          </a:p>
          <a:p>
            <a:pPr marL="0" indent="0">
              <a:buNone/>
            </a:pPr>
            <a:r>
              <a:rPr lang="tr-TR" sz="1600" dirty="0"/>
              <a:t>• Hammadde </a:t>
            </a:r>
            <a:r>
              <a:rPr lang="tr-TR" sz="1600" dirty="0" smtClean="0"/>
              <a:t>fiyatlarının belirlenmesi </a:t>
            </a:r>
            <a:r>
              <a:rPr lang="tr-TR" sz="1600" dirty="0"/>
              <a:t>vb.</a:t>
            </a:r>
          </a:p>
          <a:p>
            <a:pPr marL="0" indent="0">
              <a:buNone/>
            </a:pPr>
            <a:r>
              <a:rPr lang="tr-TR" sz="1600" b="1" dirty="0"/>
              <a:t>Gelirler ve Giderler;</a:t>
            </a:r>
          </a:p>
          <a:p>
            <a:pPr marL="0" indent="0">
              <a:buNone/>
            </a:pPr>
            <a:r>
              <a:rPr lang="tr-TR" sz="1600" dirty="0"/>
              <a:t>• İşletme gelirleri</a:t>
            </a:r>
          </a:p>
          <a:p>
            <a:pPr marL="0" indent="0">
              <a:buNone/>
            </a:pPr>
            <a:r>
              <a:rPr lang="tr-TR" sz="1600" dirty="0"/>
              <a:t>• İşletme giderleri</a:t>
            </a:r>
          </a:p>
          <a:p>
            <a:pPr marL="0" indent="0">
              <a:buNone/>
            </a:pPr>
            <a:r>
              <a:rPr lang="tr-TR" sz="1600" b="1" dirty="0"/>
              <a:t>Yatırımın Değerlendirilmesi;</a:t>
            </a:r>
          </a:p>
          <a:p>
            <a:pPr marL="0" indent="0">
              <a:buNone/>
            </a:pPr>
            <a:r>
              <a:rPr lang="tr-TR" sz="1600" dirty="0"/>
              <a:t>• Yatırımın karlılığı</a:t>
            </a:r>
          </a:p>
          <a:p>
            <a:pPr marL="0" indent="0">
              <a:buNone/>
            </a:pPr>
            <a:r>
              <a:rPr lang="tr-TR" sz="1600" dirty="0"/>
              <a:t>• Mali Sürdürülebilirlik vb.</a:t>
            </a:r>
          </a:p>
        </p:txBody>
      </p:sp>
      <p:sp>
        <p:nvSpPr>
          <p:cNvPr id="6" name="Slayt Numarası Yer Tutucusu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wrap="none" lIns="0" tIns="0" rIns="0" bIns="0"/>
          <a:lstStyle/>
          <a:p>
            <a:pPr algn="ctr"/>
            <a:fld id="{5C5DF5AA-657C-450F-9330-16FB61F65500}" type="slidenum">
              <a:rPr lang="tr-TR" sz="850" smtClean="0"/>
              <a:pPr algn="ctr"/>
              <a:t>4</a:t>
            </a:fld>
            <a:endParaRPr lang="tr-TR" sz="850" dirty="0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3071810"/>
            <a:ext cx="2778791" cy="1570609"/>
          </a:xfrm>
          <a:prstGeom prst="rect">
            <a:avLst/>
          </a:prstGeom>
        </p:spPr>
      </p:pic>
      <p:grpSp>
        <p:nvGrpSpPr>
          <p:cNvPr id="9" name="Grup 8"/>
          <p:cNvGrpSpPr/>
          <p:nvPr/>
        </p:nvGrpSpPr>
        <p:grpSpPr>
          <a:xfrm>
            <a:off x="-12947" y="0"/>
            <a:ext cx="9174531" cy="410400"/>
            <a:chOff x="-6473" y="-2793"/>
            <a:chExt cx="9156946" cy="4104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6473" y="-2793"/>
              <a:ext cx="9156946" cy="4104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8686" y="68127"/>
              <a:ext cx="597919" cy="284724"/>
            </a:xfrm>
            <a:prstGeom prst="rect">
              <a:avLst/>
            </a:prstGeom>
          </p:spPr>
        </p:pic>
        <p:sp>
          <p:nvSpPr>
            <p:cNvPr id="13" name="9 Metin kutusu"/>
            <p:cNvSpPr txBox="1">
              <a:spLocks noChangeArrowheads="1"/>
            </p:cNvSpPr>
            <p:nvPr/>
          </p:nvSpPr>
          <p:spPr bwMode="auto">
            <a:xfrm>
              <a:off x="1081764" y="33130"/>
              <a:ext cx="791444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tr-TR" b="1" dirty="0" smtClean="0">
                  <a:solidFill>
                    <a:schemeClr val="bg1">
                      <a:lumMod val="95000"/>
                    </a:schemeClr>
                  </a:solidFill>
                  <a:latin typeface="Avenir"/>
                </a:rPr>
                <a:t>A-İŞ PLANI DOLDURULMADAN ÖNCE YAPILMASI GEREKENLER</a:t>
              </a:r>
              <a:endParaRPr lang="tr-TR" b="1" dirty="0">
                <a:solidFill>
                  <a:schemeClr val="bg1">
                    <a:lumMod val="95000"/>
                  </a:schemeClr>
                </a:solidFill>
                <a:latin typeface="Avenir"/>
              </a:endParaRPr>
            </a:p>
          </p:txBody>
        </p:sp>
      </p:grpSp>
      <p:pic>
        <p:nvPicPr>
          <p:cNvPr id="16" name="Resim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2499" y="886587"/>
            <a:ext cx="1473498" cy="14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1692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Başlık"/>
          <p:cNvSpPr txBox="1">
            <a:spLocks/>
          </p:cNvSpPr>
          <p:nvPr/>
        </p:nvSpPr>
        <p:spPr bwMode="auto">
          <a:xfrm>
            <a:off x="722372" y="323112"/>
            <a:ext cx="9130904" cy="563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tr-TR" b="1" dirty="0" smtClean="0"/>
              <a:t> </a:t>
            </a:r>
          </a:p>
          <a:p>
            <a:r>
              <a:rPr lang="tr-T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tr-TR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fi-FI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İŞ PLANININ DOLDURULMASI SIRASINDA UYULMASI</a:t>
            </a:r>
            <a:r>
              <a:rPr lang="tr-TR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GEREKEN GENEL </a:t>
            </a:r>
            <a:r>
              <a:rPr lang="tr-T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KURALLAR</a:t>
            </a:r>
            <a:endParaRPr lang="tr-TR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3" t="13987" r="2337" b="18956"/>
          <a:stretch/>
        </p:blipFill>
        <p:spPr>
          <a:xfrm>
            <a:off x="251520" y="6237117"/>
            <a:ext cx="1000027" cy="495937"/>
          </a:xfrm>
          <a:prstGeom prst="rect">
            <a:avLst/>
          </a:prstGeom>
        </p:spPr>
      </p:pic>
      <p:sp>
        <p:nvSpPr>
          <p:cNvPr id="17" name="İçerik Yer Tutucusu 16"/>
          <p:cNvSpPr>
            <a:spLocks noGrp="1"/>
          </p:cNvSpPr>
          <p:nvPr>
            <p:ph sz="half" idx="1"/>
          </p:nvPr>
        </p:nvSpPr>
        <p:spPr>
          <a:xfrm>
            <a:off x="467544" y="1138832"/>
            <a:ext cx="5747530" cy="5076250"/>
          </a:xfrm>
        </p:spPr>
        <p:txBody>
          <a:bodyPr/>
          <a:lstStyle/>
          <a:p>
            <a:pPr algn="just"/>
            <a:r>
              <a:rPr lang="tr-TR" sz="1600" dirty="0"/>
              <a:t>Başvuru sahibi, </a:t>
            </a:r>
            <a:r>
              <a:rPr lang="tr-TR" sz="1600" dirty="0" smtClean="0"/>
              <a:t>belirtilen kurallar </a:t>
            </a:r>
            <a:r>
              <a:rPr lang="tr-TR" sz="1600" dirty="0"/>
              <a:t>çerçevesinde </a:t>
            </a:r>
            <a:r>
              <a:rPr lang="tr-TR" sz="1600" dirty="0" smtClean="0"/>
              <a:t>uygun İş </a:t>
            </a:r>
            <a:r>
              <a:rPr lang="tr-TR" sz="1600" dirty="0"/>
              <a:t>Planı formatını kullanmalıdır (B1, B2 veya B3).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600" dirty="0" smtClean="0"/>
              <a:t>İş </a:t>
            </a:r>
            <a:r>
              <a:rPr lang="tr-TR" sz="1600" dirty="0"/>
              <a:t>Planı </a:t>
            </a:r>
            <a:r>
              <a:rPr lang="tr-TR" sz="1600" dirty="0" smtClean="0"/>
              <a:t>hazırlanırken </a:t>
            </a:r>
            <a:r>
              <a:rPr lang="tr-TR" sz="1600" dirty="0"/>
              <a:t> </a:t>
            </a:r>
            <a:r>
              <a:rPr lang="tr-TR" sz="1600" dirty="0" smtClean="0"/>
              <a:t>formattaki açıklamaların </a:t>
            </a:r>
            <a:r>
              <a:rPr lang="tr-TR" sz="1600" dirty="0"/>
              <a:t>dikkatlice okunması ve istenen tüm bilgilerin </a:t>
            </a:r>
            <a:r>
              <a:rPr lang="tr-TR" sz="1600" dirty="0" smtClean="0"/>
              <a:t>eksiksiz, doğru </a:t>
            </a:r>
            <a:r>
              <a:rPr lang="tr-TR" sz="1600" dirty="0"/>
              <a:t>ve tutarlı şekilde verilmesi </a:t>
            </a:r>
            <a:r>
              <a:rPr lang="tr-TR" sz="1600" dirty="0" smtClean="0"/>
              <a:t>gerekmektedir.</a:t>
            </a:r>
            <a:endParaRPr lang="tr-TR" sz="1600" dirty="0"/>
          </a:p>
          <a:p>
            <a:pPr algn="just"/>
            <a:r>
              <a:rPr lang="tr-TR" sz="1600" dirty="0"/>
              <a:t>İş Planı hazırlanırken standart format üzerinden tüm </a:t>
            </a:r>
            <a:r>
              <a:rPr lang="tr-TR" sz="1600" dirty="0" smtClean="0"/>
              <a:t>bilgiler eksiksiz </a:t>
            </a:r>
            <a:r>
              <a:rPr lang="tr-TR" sz="1600" dirty="0"/>
              <a:t>olarak doldurulmalı, sayfa ve kelime </a:t>
            </a:r>
            <a:r>
              <a:rPr lang="tr-TR" sz="1600" dirty="0" smtClean="0"/>
              <a:t>sınırlamalarına uyulmalı</a:t>
            </a:r>
            <a:r>
              <a:rPr lang="tr-TR" sz="1600" dirty="0"/>
              <a:t>, hiçbir başlık değiştirilmemeli veya silinmemelidir</a:t>
            </a:r>
            <a:r>
              <a:rPr lang="tr-TR" sz="1600" dirty="0" smtClean="0"/>
              <a:t>.</a:t>
            </a:r>
          </a:p>
          <a:p>
            <a:pPr algn="just"/>
            <a:r>
              <a:rPr lang="tr-TR" sz="1600" dirty="0"/>
              <a:t>İş Planında yer alan tüm bölümlerin doldurulması </a:t>
            </a:r>
            <a:r>
              <a:rPr lang="tr-TR" sz="1600" dirty="0" smtClean="0"/>
              <a:t>gerekmektedir. Herhangi </a:t>
            </a:r>
            <a:r>
              <a:rPr lang="tr-TR" sz="1600" dirty="0"/>
              <a:t>bir bölüm yatırım ile ilgisiz olması nedeniyle boş </a:t>
            </a:r>
            <a:r>
              <a:rPr lang="tr-TR" sz="1600" dirty="0" smtClean="0"/>
              <a:t>bırakılacak olsa dahi gerekçesi ile ilgili bölümde detaylı şekilde yazılmalıdır.</a:t>
            </a:r>
          </a:p>
          <a:p>
            <a:pPr algn="just"/>
            <a:r>
              <a:rPr lang="tr-TR" sz="1600" dirty="0" smtClean="0"/>
              <a:t>İş </a:t>
            </a:r>
            <a:r>
              <a:rPr lang="tr-TR" sz="1600" dirty="0"/>
              <a:t>Planındaki bazı bölümlerde, başvuru sahibi tarafından </a:t>
            </a:r>
            <a:r>
              <a:rPr lang="tr-TR" sz="1600" dirty="0" smtClean="0"/>
              <a:t>doldurulmak üzere </a:t>
            </a:r>
            <a:r>
              <a:rPr lang="tr-TR" sz="1600" dirty="0"/>
              <a:t>hazır tablo formatları sunulmuştur (Örneğin; Satış </a:t>
            </a:r>
            <a:r>
              <a:rPr lang="tr-TR" sz="1600" dirty="0" smtClean="0"/>
              <a:t>Gelirleri tablosu</a:t>
            </a:r>
            <a:r>
              <a:rPr lang="tr-TR" sz="1600" dirty="0"/>
              <a:t>, Amortisman Giderleri tablosu vb.). Bu tablo </a:t>
            </a:r>
            <a:r>
              <a:rPr lang="tr-TR" sz="1600" dirty="0" smtClean="0"/>
              <a:t>formatları değiştirilmeden </a:t>
            </a:r>
            <a:r>
              <a:rPr lang="tr-TR" sz="1600" dirty="0"/>
              <a:t>ilgili kısımları doldurulmalıdır. (Bazı </a:t>
            </a:r>
            <a:r>
              <a:rPr lang="tr-TR" sz="1600" dirty="0" smtClean="0"/>
              <a:t>tablolarda başvuru </a:t>
            </a:r>
            <a:r>
              <a:rPr lang="tr-TR" sz="1600" dirty="0"/>
              <a:t>sahibinin ilave satır ekleme imkânı bulunmakta olup </a:t>
            </a:r>
            <a:r>
              <a:rPr lang="tr-TR" sz="1600" dirty="0" smtClean="0"/>
              <a:t>bu tür </a:t>
            </a:r>
            <a:r>
              <a:rPr lang="tr-TR" sz="1600" dirty="0"/>
              <a:t>tabloların altında yeni satır ilave edilebileceğine ilişkin </a:t>
            </a:r>
            <a:r>
              <a:rPr lang="tr-TR" sz="1600" dirty="0" smtClean="0"/>
              <a:t>dipnot bulunmaktadır</a:t>
            </a:r>
            <a:r>
              <a:rPr lang="tr-TR" sz="1600" dirty="0"/>
              <a:t>.)</a:t>
            </a:r>
          </a:p>
        </p:txBody>
      </p:sp>
      <p:sp>
        <p:nvSpPr>
          <p:cNvPr id="7" name="Slayt Numarası Yer Tutucusu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wrap="none" lIns="0" tIns="0" rIns="0" bIns="0"/>
          <a:lstStyle/>
          <a:p>
            <a:pPr algn="ctr"/>
            <a:fld id="{25231A21-C29A-4AE2-8D37-FCC623CAECE0}" type="slidenum">
              <a:rPr lang="tr-TR" sz="850" smtClean="0"/>
              <a:pPr algn="ctr"/>
              <a:t>5</a:t>
            </a:fld>
            <a:endParaRPr lang="tr-TR" sz="850" dirty="0"/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2276872"/>
            <a:ext cx="2891398" cy="2592288"/>
          </a:xfrm>
          <a:prstGeom prst="rect">
            <a:avLst/>
          </a:prstGeom>
        </p:spPr>
      </p:pic>
      <p:grpSp>
        <p:nvGrpSpPr>
          <p:cNvPr id="9" name="Grup 8"/>
          <p:cNvGrpSpPr/>
          <p:nvPr/>
        </p:nvGrpSpPr>
        <p:grpSpPr>
          <a:xfrm>
            <a:off x="0" y="90499"/>
            <a:ext cx="9145096" cy="410400"/>
            <a:chOff x="-6473" y="-2793"/>
            <a:chExt cx="9156946" cy="4104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6473" y="-2793"/>
              <a:ext cx="9156946" cy="4104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8686" y="68127"/>
              <a:ext cx="597919" cy="284724"/>
            </a:xfrm>
            <a:prstGeom prst="rect">
              <a:avLst/>
            </a:prstGeom>
          </p:spPr>
        </p:pic>
        <p:sp>
          <p:nvSpPr>
            <p:cNvPr id="12" name="9 Metin kutusu"/>
            <p:cNvSpPr txBox="1">
              <a:spLocks noChangeArrowheads="1"/>
            </p:cNvSpPr>
            <p:nvPr/>
          </p:nvSpPr>
          <p:spPr bwMode="auto">
            <a:xfrm>
              <a:off x="976187" y="33130"/>
              <a:ext cx="80200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tr-TR" b="1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B. İŞ </a:t>
              </a:r>
              <a:r>
                <a:rPr lang="tr-TR" b="1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PLANININ </a:t>
              </a:r>
              <a:r>
                <a:rPr lang="tr-TR" b="1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DOLDURULMASINDA </a:t>
              </a:r>
              <a:r>
                <a:rPr lang="tr-TR" b="1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DİKKAT EDİLMESİ GEREKEN HUSUSLAR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11330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Başlık"/>
          <p:cNvSpPr txBox="1">
            <a:spLocks/>
          </p:cNvSpPr>
          <p:nvPr/>
        </p:nvSpPr>
        <p:spPr bwMode="auto">
          <a:xfrm>
            <a:off x="928662" y="1071546"/>
            <a:ext cx="7344816" cy="46605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 smtClean="0">
                <a:latin typeface="+mj-lt"/>
              </a:rPr>
              <a:t>İş </a:t>
            </a:r>
            <a:r>
              <a:rPr lang="tr-TR" sz="1600" dirty="0">
                <a:latin typeface="+mj-lt"/>
              </a:rPr>
              <a:t>planında sunulan her türlü bilginin hem iş </a:t>
            </a:r>
            <a:r>
              <a:rPr lang="tr-TR" sz="1600" dirty="0" smtClean="0">
                <a:latin typeface="+mj-lt"/>
              </a:rPr>
              <a:t>planında yer alan diğer </a:t>
            </a:r>
            <a:r>
              <a:rPr lang="tr-TR" sz="1600" dirty="0">
                <a:latin typeface="+mj-lt"/>
              </a:rPr>
              <a:t>bilgiler ile hem de başvuru paketinde yer alan diğer bilgi </a:t>
            </a:r>
            <a:r>
              <a:rPr lang="tr-TR" sz="1600" dirty="0" smtClean="0">
                <a:latin typeface="+mj-lt"/>
              </a:rPr>
              <a:t>ve belgeler </a:t>
            </a:r>
            <a:r>
              <a:rPr lang="tr-TR" sz="1600" dirty="0">
                <a:latin typeface="+mj-lt"/>
              </a:rPr>
              <a:t>ile tutarlı olması gerekmektedir. </a:t>
            </a:r>
            <a:endParaRPr lang="tr-TR" sz="16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 smtClean="0">
                <a:latin typeface="+mj-lt"/>
              </a:rPr>
              <a:t>İş </a:t>
            </a:r>
            <a:r>
              <a:rPr lang="tr-TR" sz="1600" dirty="0">
                <a:latin typeface="+mj-lt"/>
              </a:rPr>
              <a:t>Planının doldurulması için danışman yardımı alan başvuru </a:t>
            </a:r>
            <a:r>
              <a:rPr lang="tr-TR" sz="1600" dirty="0" smtClean="0">
                <a:latin typeface="+mj-lt"/>
              </a:rPr>
              <a:t>sahipleri hazırlanan </a:t>
            </a:r>
            <a:r>
              <a:rPr lang="tr-TR" sz="1600" dirty="0">
                <a:latin typeface="+mj-lt"/>
              </a:rPr>
              <a:t>İş Planını incelemeli, tüm bilgilerin doğru, tutarlı, </a:t>
            </a:r>
            <a:r>
              <a:rPr lang="tr-TR" sz="1600" dirty="0" smtClean="0">
                <a:latin typeface="+mj-lt"/>
              </a:rPr>
              <a:t>eksiksiz olup </a:t>
            </a:r>
            <a:r>
              <a:rPr lang="tr-TR" sz="1600" dirty="0">
                <a:latin typeface="+mj-lt"/>
              </a:rPr>
              <a:t>olmadığını kontrol ve teyit etmelidir. </a:t>
            </a:r>
            <a:endParaRPr lang="tr-TR" sz="16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b="1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>
                <a:latin typeface="+mj-lt"/>
              </a:rPr>
              <a:t>İş Planında yer alan bilgiler başvuru sahibine ve projeye ait </a:t>
            </a:r>
            <a:r>
              <a:rPr lang="tr-TR" sz="1600" dirty="0" smtClean="0">
                <a:latin typeface="+mj-lt"/>
              </a:rPr>
              <a:t>ve özgün </a:t>
            </a:r>
            <a:r>
              <a:rPr lang="tr-TR" sz="1600" dirty="0">
                <a:latin typeface="+mj-lt"/>
              </a:rPr>
              <a:t>olmalı, başvuru koşulları ve proje nitelikleri birbirinden </a:t>
            </a:r>
            <a:r>
              <a:rPr lang="tr-TR" sz="1600" dirty="0" smtClean="0">
                <a:latin typeface="+mj-lt"/>
              </a:rPr>
              <a:t>farklı olan </a:t>
            </a:r>
            <a:r>
              <a:rPr lang="tr-TR" sz="1600" dirty="0">
                <a:latin typeface="+mj-lt"/>
              </a:rPr>
              <a:t>diğer başvuru sahipleri tarafından </a:t>
            </a:r>
            <a:r>
              <a:rPr lang="tr-TR" sz="1600" dirty="0" err="1">
                <a:latin typeface="+mj-lt"/>
              </a:rPr>
              <a:t>TKDK’ya</a:t>
            </a:r>
            <a:r>
              <a:rPr lang="tr-TR" sz="1600" dirty="0">
                <a:latin typeface="+mj-lt"/>
              </a:rPr>
              <a:t> sunulan İş </a:t>
            </a:r>
            <a:r>
              <a:rPr lang="tr-TR" sz="1600" dirty="0" smtClean="0">
                <a:latin typeface="+mj-lt"/>
              </a:rPr>
              <a:t>Planları ile </a:t>
            </a:r>
            <a:r>
              <a:rPr lang="tr-TR" sz="1600" dirty="0">
                <a:latin typeface="+mj-lt"/>
              </a:rPr>
              <a:t>aynı olmamalıdır. </a:t>
            </a:r>
            <a:endParaRPr lang="tr-TR" sz="16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 smtClean="0">
                <a:latin typeface="+mj-lt"/>
              </a:rPr>
              <a:t>Tamamlanan </a:t>
            </a:r>
            <a:r>
              <a:rPr lang="tr-TR" sz="1600" dirty="0">
                <a:latin typeface="+mj-lt"/>
              </a:rPr>
              <a:t>ve başvuru paketine konulmak üzere çıktısı alınan </a:t>
            </a:r>
            <a:r>
              <a:rPr lang="tr-TR" sz="1600" dirty="0" smtClean="0">
                <a:latin typeface="+mj-lt"/>
              </a:rPr>
              <a:t>iş planının her sayfası </a:t>
            </a:r>
            <a:r>
              <a:rPr lang="tr-TR" sz="1600" dirty="0">
                <a:latin typeface="+mj-lt"/>
              </a:rPr>
              <a:t>başvuru sahibi tarafından (Gerçek Kişiler </a:t>
            </a:r>
            <a:r>
              <a:rPr lang="tr-TR" sz="1600" dirty="0" smtClean="0">
                <a:latin typeface="+mj-lt"/>
              </a:rPr>
              <a:t>için) veya </a:t>
            </a:r>
            <a:r>
              <a:rPr lang="tr-TR" sz="1600" dirty="0">
                <a:latin typeface="+mj-lt"/>
              </a:rPr>
              <a:t>yetkili kişi tarafından (Tüzel Kişiler için) paraflanmalıdır. </a:t>
            </a:r>
            <a:r>
              <a:rPr lang="tr-TR" sz="1600" dirty="0" smtClean="0">
                <a:latin typeface="+mj-lt"/>
              </a:rPr>
              <a:t>Ayrıca İş </a:t>
            </a:r>
            <a:r>
              <a:rPr lang="tr-TR" sz="1600" dirty="0">
                <a:latin typeface="+mj-lt"/>
              </a:rPr>
              <a:t>Planının son sayfasında yer alan Başvuru Sahibi/Yetkili Kişi </a:t>
            </a:r>
            <a:r>
              <a:rPr lang="tr-TR" sz="1600" dirty="0" smtClean="0">
                <a:latin typeface="+mj-lt"/>
              </a:rPr>
              <a:t>Adı, Tarih</a:t>
            </a:r>
            <a:r>
              <a:rPr lang="tr-TR" sz="1600" dirty="0">
                <a:latin typeface="+mj-lt"/>
              </a:rPr>
              <a:t>, İmza ve Kaşe (Tüzel Kişiler için) bölümleri doldurulmalıdır.</a:t>
            </a:r>
            <a:endParaRPr lang="tr-TR" sz="1600" b="1" dirty="0">
              <a:solidFill>
                <a:srgbClr val="004158"/>
              </a:solidFill>
              <a:latin typeface="+mj-lt"/>
              <a:ea typeface="+mj-ea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3" t="13987" r="2337" b="18956"/>
          <a:stretch/>
        </p:blipFill>
        <p:spPr>
          <a:xfrm>
            <a:off x="251520" y="6237117"/>
            <a:ext cx="1000027" cy="495937"/>
          </a:xfrm>
          <a:prstGeom prst="rect">
            <a:avLst/>
          </a:prstGeom>
        </p:spPr>
      </p:pic>
      <p:sp>
        <p:nvSpPr>
          <p:cNvPr id="7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698681" y="6581435"/>
            <a:ext cx="216024" cy="178594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fld id="{6D39522E-8C7E-47E9-BC06-218CF9E0D565}" type="slidenum">
              <a:rPr lang="tr-TR" sz="850" smtClean="0"/>
              <a:pPr algn="ctr"/>
              <a:t>6</a:t>
            </a:fld>
            <a:endParaRPr lang="tr-TR" sz="850" dirty="0"/>
          </a:p>
        </p:txBody>
      </p:sp>
      <p:grpSp>
        <p:nvGrpSpPr>
          <p:cNvPr id="6" name="Grup 5"/>
          <p:cNvGrpSpPr/>
          <p:nvPr/>
        </p:nvGrpSpPr>
        <p:grpSpPr>
          <a:xfrm>
            <a:off x="0" y="44624"/>
            <a:ext cx="9468543" cy="696766"/>
            <a:chOff x="-6473" y="-2793"/>
            <a:chExt cx="9492465" cy="441236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6473" y="-2793"/>
              <a:ext cx="9156946" cy="4104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8686" y="68127"/>
              <a:ext cx="597919" cy="284724"/>
            </a:xfrm>
            <a:prstGeom prst="rect">
              <a:avLst/>
            </a:prstGeom>
          </p:spPr>
        </p:pic>
        <p:sp>
          <p:nvSpPr>
            <p:cNvPr id="12" name="9 Metin kutusu"/>
            <p:cNvSpPr txBox="1">
              <a:spLocks noChangeArrowheads="1"/>
            </p:cNvSpPr>
            <p:nvPr/>
          </p:nvSpPr>
          <p:spPr bwMode="auto">
            <a:xfrm>
              <a:off x="668665" y="68127"/>
              <a:ext cx="8817327" cy="370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tr-TR" sz="1400" b="1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     </a:t>
              </a:r>
              <a:r>
                <a:rPr lang="tr-TR" sz="1600" b="1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1. </a:t>
              </a:r>
              <a:r>
                <a:rPr lang="fi-FI" sz="1600" b="1" dirty="0">
                  <a:solidFill>
                    <a:schemeClr val="bg1">
                      <a:lumMod val="95000"/>
                    </a:schemeClr>
                  </a:solidFill>
                </a:rPr>
                <a:t>İŞ PLANININ DOLDURULMASI SIRASINDA </a:t>
              </a:r>
              <a:r>
                <a:rPr lang="fi-FI" sz="1600" b="1" dirty="0" smtClean="0">
                  <a:solidFill>
                    <a:schemeClr val="bg1">
                      <a:lumMod val="95000"/>
                    </a:schemeClr>
                  </a:solidFill>
                </a:rPr>
                <a:t>UYULMASI</a:t>
              </a:r>
              <a:r>
                <a:rPr lang="tr-TR" sz="1600" b="1" dirty="0" smtClean="0">
                  <a:solidFill>
                    <a:schemeClr val="bg1">
                      <a:lumMod val="95000"/>
                    </a:schemeClr>
                  </a:solidFill>
                </a:rPr>
                <a:t> GEREKEN GENEL </a:t>
              </a:r>
            </a:p>
            <a:p>
              <a:r>
                <a:rPr lang="tr-TR" sz="1600" b="1" dirty="0" smtClean="0">
                  <a:solidFill>
                    <a:schemeClr val="bg1">
                      <a:lumMod val="95000"/>
                    </a:schemeClr>
                  </a:solidFill>
                </a:rPr>
                <a:t>       KURALLAR</a:t>
              </a:r>
              <a:endParaRPr lang="tr-TR" sz="1600" b="1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65463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3" t="13987" r="2337" b="18956"/>
          <a:stretch/>
        </p:blipFill>
        <p:spPr>
          <a:xfrm>
            <a:off x="251520" y="6237117"/>
            <a:ext cx="1000027" cy="495937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noFill/>
        </p:spPr>
        <p:txBody>
          <a:bodyPr/>
          <a:lstStyle/>
          <a:p>
            <a:pPr algn="l"/>
            <a:r>
              <a:rPr lang="tr-T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tr-T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tr-T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tr-T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tr-TR" sz="2000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827584" y="1700809"/>
            <a:ext cx="5256585" cy="4392488"/>
          </a:xfrm>
        </p:spPr>
        <p:txBody>
          <a:bodyPr/>
          <a:lstStyle/>
          <a:p>
            <a:pPr algn="just">
              <a:buAutoNum type="arabicPeriod"/>
            </a:pPr>
            <a:r>
              <a:rPr lang="tr-TR" sz="1600" b="1" dirty="0" smtClean="0"/>
              <a:t>BÖLÜM. KURULUŞ/ İŞLETME HAKKINDA BİLGİLER: </a:t>
            </a:r>
            <a:r>
              <a:rPr lang="tr-TR" sz="1600" dirty="0" smtClean="0"/>
              <a:t>Başvuru </a:t>
            </a:r>
            <a:r>
              <a:rPr lang="tr-TR" sz="1600" dirty="0"/>
              <a:t>sahibi mevcut faaliyetlerine ait bilgileri (tarihçe, </a:t>
            </a:r>
            <a:r>
              <a:rPr lang="tr-TR" sz="1600" dirty="0" smtClean="0"/>
              <a:t>mevcut faaliyetler</a:t>
            </a:r>
            <a:r>
              <a:rPr lang="tr-TR" sz="1600" dirty="0"/>
              <a:t>, mevcut yöneticiler ve personel hakkında bilgi, </a:t>
            </a:r>
            <a:r>
              <a:rPr lang="tr-TR" sz="1600" dirty="0" smtClean="0"/>
              <a:t>verilen teminatlar</a:t>
            </a:r>
            <a:r>
              <a:rPr lang="tr-TR" sz="1600" dirty="0"/>
              <a:t>, vb.) bu bölümde </a:t>
            </a:r>
            <a:r>
              <a:rPr lang="tr-TR" sz="1600" dirty="0" smtClean="0"/>
              <a:t>sunmalıdır.</a:t>
            </a:r>
          </a:p>
          <a:p>
            <a:pPr algn="just">
              <a:buAutoNum type="arabicPeriod"/>
            </a:pPr>
            <a:endParaRPr lang="tr-TR" sz="1600" dirty="0" smtClean="0"/>
          </a:p>
          <a:p>
            <a:pPr algn="just">
              <a:buAutoNum type="arabicPeriod"/>
            </a:pPr>
            <a:r>
              <a:rPr lang="tr-TR" sz="1600" b="1" dirty="0" smtClean="0"/>
              <a:t>BÖLÜM. </a:t>
            </a:r>
            <a:r>
              <a:rPr lang="tr-TR" sz="1600" b="1" dirty="0"/>
              <a:t>YATIRIM </a:t>
            </a:r>
            <a:r>
              <a:rPr lang="tr-TR" sz="1600" b="1" dirty="0" smtClean="0"/>
              <a:t>BİLGİLERİ: </a:t>
            </a:r>
            <a:r>
              <a:rPr lang="tr-TR" sz="1600" dirty="0" smtClean="0"/>
              <a:t>Yatırımın </a:t>
            </a:r>
            <a:r>
              <a:rPr lang="tr-TR" sz="1600" dirty="0"/>
              <a:t>amacı, öngörülen organizasyon yapısı, </a:t>
            </a:r>
            <a:r>
              <a:rPr lang="tr-TR" sz="1600" dirty="0" smtClean="0"/>
              <a:t>yatırımdan beklenen </a:t>
            </a:r>
            <a:r>
              <a:rPr lang="tr-TR" sz="1600" dirty="0"/>
              <a:t>sonuçlar ve etkileri, AB standartlarına erişim için </a:t>
            </a:r>
            <a:r>
              <a:rPr lang="tr-TR" sz="1600" dirty="0" smtClean="0"/>
              <a:t>yapılacak yatırımlar </a:t>
            </a:r>
            <a:r>
              <a:rPr lang="tr-TR" sz="1600" dirty="0"/>
              <a:t>hakkında bilgi, yatırımın kuruluş yerinin seçim </a:t>
            </a:r>
            <a:r>
              <a:rPr lang="tr-TR" sz="1600" dirty="0" smtClean="0"/>
              <a:t>gerekçeleri vb</a:t>
            </a:r>
            <a:r>
              <a:rPr lang="tr-TR" sz="1600" dirty="0"/>
              <a:t>. bu bölümde </a:t>
            </a:r>
            <a:r>
              <a:rPr lang="tr-TR" sz="1600" dirty="0" smtClean="0"/>
              <a:t>sunulmalıdır.</a:t>
            </a:r>
          </a:p>
          <a:p>
            <a:pPr algn="just">
              <a:buAutoNum type="arabicPeriod"/>
            </a:pPr>
            <a:endParaRPr lang="tr-TR" sz="1600" dirty="0" smtClean="0"/>
          </a:p>
          <a:p>
            <a:pPr algn="just">
              <a:buAutoNum type="arabicPeriod"/>
            </a:pPr>
            <a:r>
              <a:rPr lang="tr-TR" sz="1600" b="1" dirty="0" smtClean="0"/>
              <a:t>BÖLÜM. </a:t>
            </a:r>
            <a:r>
              <a:rPr lang="tr-TR" sz="1600" b="1" dirty="0"/>
              <a:t>YATIRIM BÜTÇESİ VE </a:t>
            </a:r>
            <a:r>
              <a:rPr lang="tr-TR" sz="1600" b="1" dirty="0" smtClean="0"/>
              <a:t>FİNANSMANI:</a:t>
            </a:r>
            <a:r>
              <a:rPr lang="tr-TR" sz="1600" dirty="0" smtClean="0"/>
              <a:t> </a:t>
            </a:r>
            <a:r>
              <a:rPr lang="tr-TR" sz="1600" dirty="0"/>
              <a:t>Tahmini IPARD Destek Miktarı, Toplam Yatırım Bütçesi, </a:t>
            </a:r>
            <a:r>
              <a:rPr lang="tr-TR" sz="1600" dirty="0" smtClean="0"/>
              <a:t>Finansman Kaynakları </a:t>
            </a:r>
            <a:r>
              <a:rPr lang="tr-TR" sz="1600" dirty="0"/>
              <a:t>ve Yatırım Faaliyet Planı bu bölümde belirtilmelidir</a:t>
            </a:r>
            <a:r>
              <a:rPr lang="tr-TR" sz="1600" dirty="0" smtClean="0"/>
              <a:t>.</a:t>
            </a:r>
            <a:endParaRPr lang="tr-TR" sz="1600" dirty="0"/>
          </a:p>
        </p:txBody>
      </p:sp>
      <p:sp>
        <p:nvSpPr>
          <p:cNvPr id="7" name="Slayt Numarası Yer Tutucusu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wrap="none" lIns="0" tIns="0" rIns="0" bIns="0"/>
          <a:lstStyle/>
          <a:p>
            <a:pPr algn="ctr"/>
            <a:fld id="{970A3AE6-B330-4FEB-8EE3-1B4466F7456F}" type="slidenum">
              <a:rPr lang="tr-TR" sz="850" smtClean="0"/>
              <a:pPr algn="ctr"/>
              <a:t>7</a:t>
            </a:fld>
            <a:endParaRPr lang="tr-TR" sz="850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V="1">
            <a:off x="4589679" y="2777867"/>
            <a:ext cx="5881724" cy="2028650"/>
          </a:xfrm>
          <a:prstGeom prst="rect">
            <a:avLst/>
          </a:prstGeom>
        </p:spPr>
      </p:pic>
      <p:grpSp>
        <p:nvGrpSpPr>
          <p:cNvPr id="8" name="Grup 7"/>
          <p:cNvGrpSpPr/>
          <p:nvPr/>
        </p:nvGrpSpPr>
        <p:grpSpPr>
          <a:xfrm>
            <a:off x="0" y="90498"/>
            <a:ext cx="9145096" cy="962237"/>
            <a:chOff x="-6473" y="-2793"/>
            <a:chExt cx="9156946" cy="620698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6473" y="-2793"/>
              <a:ext cx="9156946" cy="410400"/>
            </a:xfrm>
            <a:prstGeom prst="rect">
              <a:avLst/>
            </a:prstGeom>
          </p:spPr>
        </p:pic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8686" y="68127"/>
              <a:ext cx="597919" cy="284724"/>
            </a:xfrm>
            <a:prstGeom prst="rect">
              <a:avLst/>
            </a:prstGeom>
          </p:spPr>
        </p:pic>
        <p:sp>
          <p:nvSpPr>
            <p:cNvPr id="13" name="9 Metin kutusu"/>
            <p:cNvSpPr txBox="1">
              <a:spLocks noChangeArrowheads="1"/>
            </p:cNvSpPr>
            <p:nvPr/>
          </p:nvSpPr>
          <p:spPr bwMode="auto">
            <a:xfrm>
              <a:off x="976187" y="33130"/>
              <a:ext cx="80200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>
                      <a:lumMod val="95000"/>
                    </a:schemeClr>
                  </a:solidFill>
                </a:rPr>
                <a:t>2. B1 VE B2 İŞ PLANI İÇERİĞİNİN HAZIRLANMASI </a:t>
              </a:r>
              <a:r>
                <a:rPr lang="sv-SE" sz="1600" b="1" dirty="0">
                  <a:solidFill>
                    <a:schemeClr val="bg1">
                      <a:lumMod val="95000"/>
                    </a:schemeClr>
                  </a:solidFill>
                </a:rPr>
                <a:t>SIRASINDA DİKKAT EDİLMESİ GEREKEN HUSUSLAR</a:t>
              </a:r>
              <a:endParaRPr lang="tr-TR" sz="1600" b="1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0805397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Başlık"/>
          <p:cNvSpPr txBox="1">
            <a:spLocks/>
          </p:cNvSpPr>
          <p:nvPr/>
        </p:nvSpPr>
        <p:spPr bwMode="auto">
          <a:xfrm>
            <a:off x="467544" y="358235"/>
            <a:ext cx="3694953" cy="41764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tr-TR" sz="1600" b="1" dirty="0">
                <a:latin typeface="+mn-lt"/>
                <a:cs typeface="+mn-cs"/>
              </a:rPr>
              <a:t>4. </a:t>
            </a:r>
            <a:r>
              <a:rPr lang="tr-TR" sz="1600" b="1" dirty="0" smtClean="0">
                <a:latin typeface="+mn-lt"/>
                <a:cs typeface="+mn-cs"/>
              </a:rPr>
              <a:t>BÖLÜM. </a:t>
            </a:r>
            <a:r>
              <a:rPr lang="tr-TR" sz="1600" b="1" dirty="0">
                <a:latin typeface="+mn-lt"/>
                <a:cs typeface="+mn-cs"/>
              </a:rPr>
              <a:t>ÜRETİM VE PAZARLAMA </a:t>
            </a:r>
            <a:r>
              <a:rPr lang="tr-TR" sz="1600" b="1" dirty="0" smtClean="0">
                <a:latin typeface="+mn-lt"/>
                <a:cs typeface="+mn-cs"/>
              </a:rPr>
              <a:t>STRATEJİSİ: </a:t>
            </a:r>
            <a:r>
              <a:rPr lang="tr-TR" sz="1600" dirty="0">
                <a:latin typeface="+mn-lt"/>
              </a:rPr>
              <a:t>Yatırıma ait üretim bilgileri ve başvuru sahibinin pazarlama </a:t>
            </a:r>
            <a:r>
              <a:rPr lang="tr-TR" sz="1600" dirty="0" smtClean="0">
                <a:latin typeface="+mn-lt"/>
              </a:rPr>
              <a:t>kapasitesi, </a:t>
            </a:r>
            <a:r>
              <a:rPr lang="tr-TR" sz="1600" dirty="0">
                <a:latin typeface="+mn-lt"/>
              </a:rPr>
              <a:t>Üretim Akış Şeması - Madde Balansı / Hizmet Akım </a:t>
            </a:r>
            <a:r>
              <a:rPr lang="tr-TR" sz="1600" dirty="0" smtClean="0">
                <a:latin typeface="+mn-lt"/>
              </a:rPr>
              <a:t>Şeması, </a:t>
            </a:r>
            <a:r>
              <a:rPr lang="tr-TR" sz="1600" dirty="0">
                <a:latin typeface="+mn-lt"/>
              </a:rPr>
              <a:t>Müşteriler, işletmeye hammadde sağlayacak tedarikçiler, </a:t>
            </a:r>
            <a:r>
              <a:rPr lang="tr-TR" sz="1600" dirty="0" smtClean="0">
                <a:latin typeface="+mn-lt"/>
              </a:rPr>
              <a:t>pazarlama kanalları</a:t>
            </a:r>
            <a:r>
              <a:rPr lang="tr-TR" sz="1600" dirty="0">
                <a:latin typeface="+mn-lt"/>
              </a:rPr>
              <a:t>, yerel rakipler vb. gibi </a:t>
            </a:r>
            <a:r>
              <a:rPr lang="tr-TR" sz="1600" dirty="0" smtClean="0">
                <a:latin typeface="+mn-lt"/>
              </a:rPr>
              <a:t>bilgiler bu bölümde verilmelidir.</a:t>
            </a:r>
            <a:endParaRPr lang="tr-TR" sz="1600" b="1" dirty="0" smtClean="0">
              <a:latin typeface="+mn-lt"/>
              <a:cs typeface="+mn-cs"/>
            </a:endParaRPr>
          </a:p>
          <a:p>
            <a:pPr algn="just" eaLnBrk="1" hangingPunct="1">
              <a:defRPr/>
            </a:pPr>
            <a:endParaRPr lang="tr-TR" sz="1600" b="1" dirty="0">
              <a:latin typeface="+mn-lt"/>
              <a:cs typeface="+mn-cs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3" t="13987" r="2337" b="18956"/>
          <a:stretch/>
        </p:blipFill>
        <p:spPr>
          <a:xfrm>
            <a:off x="251520" y="6237117"/>
            <a:ext cx="1000027" cy="49593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040"/>
          <a:stretch/>
        </p:blipFill>
        <p:spPr>
          <a:xfrm>
            <a:off x="301043" y="4333931"/>
            <a:ext cx="4342965" cy="1626823"/>
          </a:xfrm>
          <a:prstGeom prst="rect">
            <a:avLst/>
          </a:prstGeom>
        </p:spPr>
      </p:pic>
      <p:sp>
        <p:nvSpPr>
          <p:cNvPr id="7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698681" y="6581435"/>
            <a:ext cx="216024" cy="178594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fld id="{EAB8EF48-03E2-40A4-B31D-AC39010835A4}" type="slidenum">
              <a:rPr lang="tr-TR" sz="850" smtClean="0"/>
              <a:pPr algn="ctr"/>
              <a:t>8</a:t>
            </a:fld>
            <a:endParaRPr lang="tr-TR" sz="85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040"/>
          <a:stretch/>
        </p:blipFill>
        <p:spPr>
          <a:xfrm>
            <a:off x="4493357" y="433985"/>
            <a:ext cx="4421348" cy="1656184"/>
          </a:xfrm>
          <a:prstGeom prst="rect">
            <a:avLst/>
          </a:prstGeom>
        </p:spPr>
      </p:pic>
      <p:sp>
        <p:nvSpPr>
          <p:cNvPr id="10" name="3 Başlık"/>
          <p:cNvSpPr txBox="1">
            <a:spLocks/>
          </p:cNvSpPr>
          <p:nvPr/>
        </p:nvSpPr>
        <p:spPr bwMode="auto">
          <a:xfrm>
            <a:off x="4932040" y="2349867"/>
            <a:ext cx="3878636" cy="4113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tr-TR" sz="1600" b="1" dirty="0" smtClean="0">
                <a:latin typeface="+mn-lt"/>
              </a:rPr>
              <a:t>5. BÖLÜM. </a:t>
            </a:r>
            <a:r>
              <a:rPr lang="tr-TR" sz="1600" b="1" dirty="0">
                <a:latin typeface="+mn-lt"/>
              </a:rPr>
              <a:t>MALİ DEĞERLENDİRME (GELİRLER-GİDERLER</a:t>
            </a:r>
            <a:r>
              <a:rPr lang="tr-TR" sz="1600" b="1" dirty="0" smtClean="0">
                <a:latin typeface="+mn-lt"/>
              </a:rPr>
              <a:t>): </a:t>
            </a:r>
            <a:r>
              <a:rPr lang="tr-TR" sz="1600" dirty="0" smtClean="0">
                <a:latin typeface="+mn-lt"/>
              </a:rPr>
              <a:t>İşletmenin </a:t>
            </a:r>
            <a:r>
              <a:rPr lang="tr-TR" sz="1600" dirty="0">
                <a:latin typeface="+mn-lt"/>
              </a:rPr>
              <a:t>hem mevcut durumuna ait, hem de </a:t>
            </a:r>
            <a:r>
              <a:rPr lang="tr-TR" sz="1600" dirty="0" smtClean="0">
                <a:latin typeface="+mn-lt"/>
              </a:rPr>
              <a:t>yatırımın uygulanmasından </a:t>
            </a:r>
            <a:r>
              <a:rPr lang="tr-TR" sz="1600" dirty="0">
                <a:latin typeface="+mn-lt"/>
              </a:rPr>
              <a:t>sonra gerçekleşmesi beklenen gelirler-giderler </a:t>
            </a:r>
            <a:r>
              <a:rPr lang="tr-TR" sz="1600" dirty="0" smtClean="0">
                <a:latin typeface="+mn-lt"/>
              </a:rPr>
              <a:t>ve işletme </a:t>
            </a:r>
            <a:r>
              <a:rPr lang="tr-TR" sz="1600" dirty="0">
                <a:latin typeface="+mn-lt"/>
              </a:rPr>
              <a:t>sermayesi hesabına ilişkin bilgilere </a:t>
            </a:r>
            <a:r>
              <a:rPr lang="tr-TR" sz="1600" dirty="0" smtClean="0">
                <a:latin typeface="+mn-lt"/>
              </a:rPr>
              <a:t>yer verilmelidir</a:t>
            </a:r>
            <a:r>
              <a:rPr lang="tr-TR" sz="1600" dirty="0">
                <a:latin typeface="+mn-lt"/>
              </a:rPr>
              <a:t>.</a:t>
            </a:r>
          </a:p>
          <a:p>
            <a:pPr algn="just"/>
            <a:r>
              <a:rPr lang="tr-TR" sz="1600" dirty="0">
                <a:latin typeface="+mn-lt"/>
              </a:rPr>
              <a:t>• Gelir ve gider bilgilerinin yer alacağı tablo formatları, mevcut </a:t>
            </a:r>
            <a:r>
              <a:rPr lang="tr-TR" sz="1600" dirty="0" smtClean="0">
                <a:latin typeface="+mn-lt"/>
              </a:rPr>
              <a:t>durum ve </a:t>
            </a:r>
            <a:r>
              <a:rPr lang="tr-TR" sz="1600" dirty="0">
                <a:latin typeface="+mn-lt"/>
              </a:rPr>
              <a:t>yatırım sonrası 10 yıllık projeksiyon için hazırlanmıştır. </a:t>
            </a:r>
            <a:r>
              <a:rPr lang="tr-TR" sz="1600" dirty="0" smtClean="0">
                <a:latin typeface="+mn-lt"/>
              </a:rPr>
              <a:t>İşletmenin mevcut </a:t>
            </a:r>
            <a:r>
              <a:rPr lang="tr-TR" sz="1600" dirty="0">
                <a:latin typeface="+mn-lt"/>
              </a:rPr>
              <a:t>gelir-giderleri ile yatırım sonrası oluşması beklenen </a:t>
            </a:r>
            <a:r>
              <a:rPr lang="tr-TR" sz="1600" dirty="0" smtClean="0">
                <a:latin typeface="+mn-lt"/>
              </a:rPr>
              <a:t>gelir-giderleri gerçekçi </a:t>
            </a:r>
            <a:r>
              <a:rPr lang="tr-TR" sz="1600" dirty="0">
                <a:latin typeface="+mn-lt"/>
              </a:rPr>
              <a:t>şekilde tespit edilerek İş Planı formatlarında </a:t>
            </a:r>
            <a:r>
              <a:rPr lang="tr-TR" sz="1600" dirty="0" smtClean="0">
                <a:latin typeface="+mn-lt"/>
              </a:rPr>
              <a:t>yer alan </a:t>
            </a:r>
            <a:r>
              <a:rPr lang="tr-TR" sz="1600" dirty="0">
                <a:latin typeface="+mn-lt"/>
              </a:rPr>
              <a:t>boş tablolar doldurulmalıdır</a:t>
            </a:r>
            <a:r>
              <a:rPr lang="tr-TR" sz="1600" dirty="0" smtClean="0">
                <a:latin typeface="+mn-lt"/>
              </a:rPr>
              <a:t>.</a:t>
            </a:r>
            <a:endParaRPr lang="tr-T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31941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Başlık"/>
          <p:cNvSpPr txBox="1">
            <a:spLocks/>
          </p:cNvSpPr>
          <p:nvPr/>
        </p:nvSpPr>
        <p:spPr bwMode="auto">
          <a:xfrm>
            <a:off x="-180528" y="260648"/>
            <a:ext cx="9130904" cy="563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tr-TR" sz="2175" b="1" dirty="0">
              <a:solidFill>
                <a:srgbClr val="004158"/>
              </a:solidFill>
              <a:latin typeface="Avenir"/>
              <a:ea typeface="+mj-ea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3" t="13987" r="2337" b="18956"/>
          <a:stretch/>
        </p:blipFill>
        <p:spPr>
          <a:xfrm>
            <a:off x="251520" y="6237117"/>
            <a:ext cx="1000027" cy="495937"/>
          </a:xfrm>
          <a:prstGeom prst="rect">
            <a:avLst/>
          </a:prstGeom>
        </p:spPr>
      </p:pic>
      <p:sp>
        <p:nvSpPr>
          <p:cNvPr id="7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698681" y="6581435"/>
            <a:ext cx="216024" cy="178594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fld id="{A7FB070E-43E7-45FC-A065-BAB2470CEEF6}" type="slidenum">
              <a:rPr lang="tr-TR" sz="850" smtClean="0"/>
              <a:pPr algn="ctr"/>
              <a:t>9</a:t>
            </a:fld>
            <a:endParaRPr lang="tr-TR" sz="850" dirty="0"/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xmlns="" val="3404342155"/>
              </p:ext>
            </p:extLst>
          </p:nvPr>
        </p:nvGraphicFramePr>
        <p:xfrm>
          <a:off x="1043608" y="692696"/>
          <a:ext cx="7056784" cy="534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4080752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t bilg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6C73F2AA7BE8604DBB56D819AF5F9E57" ma:contentTypeVersion="0" ma:contentTypeDescription="Yeni belge oluşturun." ma:contentTypeScope="" ma:versionID="8d4bf7d443e9b41880ec274fd85a0106">
  <xsd:schema xmlns:xsd="http://www.w3.org/2001/XMLSchema" xmlns:p="http://schemas.microsoft.com/office/2006/metadata/properties" targetNamespace="http://schemas.microsoft.com/office/2006/metadata/properties" ma:root="true" ma:fieldsID="6239e51cfaf53027dbdf1b18e67d6b3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 ma:readOnly="true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01605B9-CC00-4BB5-B54B-4E8174E90B2F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8C864A6-7612-4310-8DF9-6589F047CB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27016</TotalTime>
  <Words>1832</Words>
  <Application>Microsoft Office PowerPoint</Application>
  <PresentationFormat>Ekran Gösterisi (4:3)</PresentationFormat>
  <Paragraphs>186</Paragraphs>
  <Slides>16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alt bilgi</vt:lpstr>
      <vt:lpstr>Özel Tasarım</vt:lpstr>
      <vt:lpstr>1_Özel Tasarım</vt:lpstr>
      <vt:lpstr>2_Özel Tasarım</vt:lpstr>
      <vt:lpstr>Slayt 1</vt:lpstr>
      <vt:lpstr>Slayt 2</vt:lpstr>
      <vt:lpstr>Slayt 3</vt:lpstr>
      <vt:lpstr>Slayt 4</vt:lpstr>
      <vt:lpstr>Slayt 5</vt:lpstr>
      <vt:lpstr>Slayt 6</vt:lpstr>
      <vt:lpstr>  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Tufan Dayı</dc:creator>
  <cp:lastModifiedBy>MF</cp:lastModifiedBy>
  <cp:revision>3189</cp:revision>
  <cp:lastPrinted>2016-06-27T12:56:18Z</cp:lastPrinted>
  <dcterms:created xsi:type="dcterms:W3CDTF">2006-08-16T00:00:00Z</dcterms:created>
  <dcterms:modified xsi:type="dcterms:W3CDTF">2017-10-16T08:18:06Z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0x0101006C73F2AA7BE8604DBB56D819AF5F9E57</vt:lpwstr>
  </property>
</Properties>
</file>