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8" r:id="rId4"/>
    <p:sldId id="276" r:id="rId5"/>
    <p:sldId id="264" r:id="rId6"/>
    <p:sldId id="263" r:id="rId7"/>
    <p:sldId id="265" r:id="rId8"/>
    <p:sldId id="268" r:id="rId9"/>
    <p:sldId id="284" r:id="rId10"/>
    <p:sldId id="287" r:id="rId11"/>
    <p:sldId id="277" r:id="rId12"/>
    <p:sldId id="267" r:id="rId13"/>
    <p:sldId id="290" r:id="rId14"/>
    <p:sldId id="288" r:id="rId15"/>
    <p:sldId id="289" r:id="rId16"/>
    <p:sldId id="257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82B4B-5503-4849-8870-42F2AEE60194}" type="doc">
      <dgm:prSet loTypeId="urn:microsoft.com/office/officeart/2005/8/layout/radial3" loCatId="relationship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02516B55-185A-4C06-8CE9-B96EAB07AE0E}">
      <dgm:prSet phldrT="[Metin]" custT="1"/>
      <dgm:spPr/>
      <dgm:t>
        <a:bodyPr/>
        <a:lstStyle/>
        <a:p>
          <a:r>
            <a:rPr lang="tr-TR" sz="3200" dirty="0" smtClean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IPARD Programında Desteklenecek Sektörler (2014-2020)</a:t>
          </a:r>
          <a:endParaRPr lang="tr-TR" sz="3200" dirty="0">
            <a:solidFill>
              <a:schemeClr val="accent1">
                <a:lumMod val="75000"/>
              </a:schemeClr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57B55B57-0C9C-4752-B98D-723760BC2C01}" type="parTrans" cxnId="{D1F8B84F-A4AA-4C3D-804C-A02CA005FC77}">
      <dgm:prSet/>
      <dgm:spPr/>
      <dgm:t>
        <a:bodyPr/>
        <a:lstStyle/>
        <a:p>
          <a:endParaRPr lang="tr-TR"/>
        </a:p>
      </dgm:t>
    </dgm:pt>
    <dgm:pt modelId="{56D6B315-15A6-474D-AC36-BCF4DF741493}" type="sibTrans" cxnId="{D1F8B84F-A4AA-4C3D-804C-A02CA005FC77}">
      <dgm:prSet/>
      <dgm:spPr/>
      <dgm:t>
        <a:bodyPr/>
        <a:lstStyle/>
        <a:p>
          <a:endParaRPr lang="tr-TR"/>
        </a:p>
      </dgm:t>
    </dgm:pt>
    <dgm:pt modelId="{503342B3-FAB9-4618-8F79-E25F1C7EDE8E}" type="pres">
      <dgm:prSet presAssocID="{6F682B4B-5503-4849-8870-42F2AEE601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3E5777-72B5-4929-82E4-0F854394C614}" type="pres">
      <dgm:prSet presAssocID="{6F682B4B-5503-4849-8870-42F2AEE60194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887087F5-493F-455F-843C-130C2A4BFB2E}" type="pres">
      <dgm:prSet presAssocID="{02516B55-185A-4C06-8CE9-B96EAB07AE0E}" presName="centerShape" presStyleLbl="vennNode1" presStyleIdx="0" presStyleCnt="1" custLinFactNeighborX="-244" custLinFactNeighborY="-244"/>
      <dgm:spPr/>
      <dgm:t>
        <a:bodyPr/>
        <a:lstStyle/>
        <a:p>
          <a:endParaRPr lang="tr-TR"/>
        </a:p>
      </dgm:t>
    </dgm:pt>
  </dgm:ptLst>
  <dgm:cxnLst>
    <dgm:cxn modelId="{D1F8B84F-A4AA-4C3D-804C-A02CA005FC77}" srcId="{6F682B4B-5503-4849-8870-42F2AEE60194}" destId="{02516B55-185A-4C06-8CE9-B96EAB07AE0E}" srcOrd="0" destOrd="0" parTransId="{57B55B57-0C9C-4752-B98D-723760BC2C01}" sibTransId="{56D6B315-15A6-474D-AC36-BCF4DF741493}"/>
    <dgm:cxn modelId="{86EA7D5B-DE9E-4A7D-9B82-06F1D8596C14}" type="presOf" srcId="{6F682B4B-5503-4849-8870-42F2AEE60194}" destId="{503342B3-FAB9-4618-8F79-E25F1C7EDE8E}" srcOrd="0" destOrd="0" presId="urn:microsoft.com/office/officeart/2005/8/layout/radial3"/>
    <dgm:cxn modelId="{9D8BC604-A045-4039-96DD-7FCAA260454E}" type="presOf" srcId="{02516B55-185A-4C06-8CE9-B96EAB07AE0E}" destId="{887087F5-493F-455F-843C-130C2A4BFB2E}" srcOrd="0" destOrd="0" presId="urn:microsoft.com/office/officeart/2005/8/layout/radial3"/>
    <dgm:cxn modelId="{B783A257-6BE1-415E-925A-BF90EDC5EE19}" type="presParOf" srcId="{503342B3-FAB9-4618-8F79-E25F1C7EDE8E}" destId="{403E5777-72B5-4929-82E4-0F854394C614}" srcOrd="0" destOrd="0" presId="urn:microsoft.com/office/officeart/2005/8/layout/radial3"/>
    <dgm:cxn modelId="{949F8D64-24B9-4779-86C6-1AE56729E89E}" type="presParOf" srcId="{403E5777-72B5-4929-82E4-0F854394C614}" destId="{887087F5-493F-455F-843C-130C2A4BFB2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87F5-493F-455F-843C-130C2A4BFB2E}">
      <dsp:nvSpPr>
        <dsp:cNvPr id="0" name=""/>
        <dsp:cNvSpPr/>
      </dsp:nvSpPr>
      <dsp:spPr>
        <a:xfrm>
          <a:off x="976374" y="0"/>
          <a:ext cx="4064000" cy="406400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IPARD Programında Desteklenecek Sektörler (2014-2020)</a:t>
          </a:r>
          <a:endParaRPr lang="tr-TR" sz="3200" kern="1200" dirty="0">
            <a:solidFill>
              <a:schemeClr val="accent1">
                <a:lumMod val="75000"/>
              </a:schemeClr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1571533" y="595159"/>
        <a:ext cx="2873682" cy="2873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35D77-2C36-4519-8001-34EED2CBA24D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4A71C-D3DC-4881-8C67-75C58A198B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72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1CDA02-3858-449A-BACC-89C1AE7A92AC}" type="slidenum">
              <a:rPr lang="tr-TR" altLang="tr-TR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tr-TR" altLang="tr-TR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35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536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785C1B-6992-4913-99BE-304B1DC8E970}" type="slidenum">
              <a:rPr lang="tr-TR" altLang="tr-TR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16</a:t>
            </a:fld>
            <a:endParaRPr lang="tr-TR" altLang="tr-TR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71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825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475" indent="-22542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7500" indent="-22542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525" indent="-22542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F1BECE-6D63-469C-BB4D-619E3E7142B1}" type="slidenum">
              <a:rPr lang="de-DE" altLang="tr-TR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de-DE" altLang="tr-T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13" name="Veri Yer Tutucusu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825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3475" indent="-22542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7500" indent="-22542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1525" indent="-22542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de-DE" altLang="tr-TR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16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B22-C7FC-42D2-9D73-F658786C07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B22-C7FC-42D2-9D73-F658786C0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B22-C7FC-42D2-9D73-F658786C07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B22-C7FC-42D2-9D73-F658786C07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B22-C7FC-42D2-9D73-F658786C07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B22-C7FC-42D2-9D73-F658786C07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1B22-C7FC-42D2-9D73-F658786C07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0.wmf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7.wmf"/><Relationship Id="rId15" Type="http://schemas.openxmlformats.org/officeDocument/2006/relationships/image" Target="../media/image12.gif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wmf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.37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549276"/>
            <a:ext cx="9144000" cy="4319884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tr-TR" altLang="tr-TR" sz="3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T.C.</a:t>
            </a:r>
            <a:br>
              <a:rPr lang="tr-TR" altLang="tr-TR" sz="3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3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GIDA TARIM VE HAYVANCILIK BAKANLIĞI</a:t>
            </a:r>
            <a:br>
              <a:rPr lang="tr-TR" altLang="tr-TR" sz="3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TARIM REFORMU GENEL MÜDÜRLÜĞÜ</a:t>
            </a:r>
            <a:b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altLang="tr-TR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 Yapısal Uyum Yönetim Otoritesi</a:t>
            </a:r>
            <a:b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KATILIM ÖNCESİ YARDIM ARACI-KIRSAL KALKINMA </a:t>
            </a:r>
            <a:r>
              <a:rPr lang="tr-T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IPARD</a:t>
            </a:r>
            <a: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altLang="tr-TR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altLang="tr-TR" sz="24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5345723" y="64008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1439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334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sz="1800" i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IPARD II Programının  Uygun Harcamaları;</a:t>
            </a:r>
          </a:p>
          <a:p>
            <a:pPr lvl="0"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Yapım İşleri;</a:t>
            </a:r>
          </a:p>
          <a:p>
            <a:pPr marL="0" indent="0" algn="just">
              <a:buNone/>
            </a:pP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-Taşınmaz 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malların inşası yapımı, iyileştirilmesi ve modernizasyonu </a:t>
            </a:r>
          </a:p>
          <a:p>
            <a:pPr marL="0" lvl="0" indent="0" algn="just">
              <a:buNone/>
            </a:pPr>
            <a:endParaRPr lang="tr-TR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Makine/Ekipman alımı;</a:t>
            </a:r>
          </a:p>
          <a:p>
            <a:pPr marL="457200" lvl="1" indent="0" algn="just">
              <a:buNone/>
            </a:pPr>
            <a:r>
              <a:rPr lang="tr-TR" sz="14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Bilgisayar yazılımı da dâhil olmak üzere yeni malzeme, araç gereç ve makinelerin alımı</a:t>
            </a:r>
          </a:p>
          <a:p>
            <a:pPr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Hizmet alımları;</a:t>
            </a:r>
          </a:p>
          <a:p>
            <a:pPr marL="914400" lvl="2" indent="0" algn="just">
              <a:buNone/>
            </a:pP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-Mimarlık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, mühendislik ve diğer danışmanlık ücretleri ile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fizibilite çalışmaları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, lisans ve patent haklarının devralınmasına yönelik genel masraflar ve iş planı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masrafları</a:t>
            </a:r>
          </a:p>
          <a:p>
            <a:pPr marL="914400" lvl="2" indent="0" algn="just">
              <a:buNone/>
            </a:pPr>
            <a:endParaRPr lang="tr-TR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Görünürlük harcamaları;</a:t>
            </a:r>
          </a:p>
          <a:p>
            <a:pPr marL="0" lvl="2" indent="0" algn="just">
              <a:buNone/>
            </a:pP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-AB 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ve Türkiye ortak hibe desteğini belirten tabela veya billboard alımı</a:t>
            </a:r>
          </a:p>
          <a:p>
            <a:pPr marL="0" indent="0" algn="just">
              <a:buNone/>
            </a:pP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r>
              <a:rPr lang="tr-TR" sz="1800" i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IPARD II Programından uygun harcama miktarını geçmemek kaydıyla 4 keza yararlanılabilir. </a:t>
            </a:r>
          </a:p>
          <a:p>
            <a:pPr marL="914400" lvl="2" indent="0" algn="just">
              <a:buNone/>
            </a:pP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914400" lvl="2" indent="0" algn="just">
              <a:buNone/>
            </a:pPr>
            <a:endParaRPr lang="tr-TR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914400" lvl="2" indent="0" algn="just">
              <a:buNone/>
            </a:pP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914400" lvl="2" indent="0" algn="just">
              <a:buNone/>
            </a:pPr>
            <a:endParaRPr lang="tr-TR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914400" lvl="2" indent="0" algn="just">
              <a:buNone/>
            </a:pP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914400" lvl="2" indent="0" algn="just">
              <a:buNone/>
            </a:pPr>
            <a:endParaRPr lang="tr-TR" sz="1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1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None/>
              <a:defRPr/>
            </a:pPr>
            <a:endParaRPr lang="tr-TR" altLang="tr-TR" sz="2400" i="1" dirty="0" smtClean="0">
              <a:solidFill>
                <a:srgbClr val="0033CC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2400" i="1" dirty="0" smtClean="0">
                <a:solidFill>
                  <a:srgbClr val="0033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IPARD II Desteklerinde, IPARD I Destek konuları devam etmekle birlikte bazı sektörler ilave edilerek destekleme kapsamı genişletilmiştir;</a:t>
            </a:r>
          </a:p>
          <a:p>
            <a:pPr marL="457200" indent="-457200" algn="just">
              <a:spcBef>
                <a:spcPct val="0"/>
              </a:spcBef>
              <a:defRPr/>
            </a:pPr>
            <a:r>
              <a:rPr lang="tr-TR" altLang="tr-T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Tarımsal </a:t>
            </a:r>
            <a:r>
              <a:rPr lang="tr-TR" altLang="tr-TR" sz="2400" dirty="0">
                <a:latin typeface="Andalus" panose="02020603050405020304" pitchFamily="18" charset="-78"/>
                <a:cs typeface="Andalus" panose="02020603050405020304" pitchFamily="18" charset="-78"/>
              </a:rPr>
              <a:t>İşletmelerin </a:t>
            </a:r>
            <a:r>
              <a:rPr lang="tr-TR" altLang="tr-T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Fiziksel Varlıklarının Desteklenmesi </a:t>
            </a:r>
            <a:r>
              <a:rPr lang="tr-TR" altLang="tr-TR" sz="2400" dirty="0">
                <a:latin typeface="Andalus" panose="02020603050405020304" pitchFamily="18" charset="-78"/>
                <a:cs typeface="Andalus" panose="02020603050405020304" pitchFamily="18" charset="-78"/>
              </a:rPr>
              <a:t>başlığı altında IPARD I destekleri devam edecek olup, </a:t>
            </a:r>
            <a:r>
              <a:rPr lang="tr-TR" altLang="tr-T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bu desteklere </a:t>
            </a:r>
            <a:r>
              <a:rPr lang="tr-TR" altLang="tr-TR" sz="2400" dirty="0">
                <a:latin typeface="Andalus" panose="02020603050405020304" pitchFamily="18" charset="-78"/>
                <a:cs typeface="Andalus" panose="02020603050405020304" pitchFamily="18" charset="-78"/>
              </a:rPr>
              <a:t>ilaveten </a:t>
            </a:r>
            <a:r>
              <a:rPr lang="tr-TR" altLang="tr-TR" sz="2400" i="1" dirty="0">
                <a:solidFill>
                  <a:srgbClr val="0033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yumurta </a:t>
            </a:r>
            <a:r>
              <a:rPr lang="tr-TR" altLang="tr-TR" sz="2400" i="1" dirty="0" smtClean="0">
                <a:solidFill>
                  <a:srgbClr val="0033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tavukçuluğu (yeni işletme değil, mevcutların kapasite artırmadan yenileme ve taşınma konusunda desteklenecektir), manda et ve süt </a:t>
            </a:r>
            <a:r>
              <a:rPr lang="tr-TR" altLang="tr-TR" sz="2400" i="1" dirty="0">
                <a:solidFill>
                  <a:srgbClr val="0033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üretimi ve kaz yetiştiriciliği </a:t>
            </a:r>
            <a:r>
              <a:rPr lang="tr-TR" altLang="tr-TR" sz="2400" dirty="0">
                <a:latin typeface="Andalus" panose="02020603050405020304" pitchFamily="18" charset="-78"/>
                <a:cs typeface="Andalus" panose="02020603050405020304" pitchFamily="18" charset="-78"/>
              </a:rPr>
              <a:t>destek kapsamına alınmıştır. </a:t>
            </a:r>
          </a:p>
          <a:p>
            <a:pPr marL="457200" indent="-457200" algn="just">
              <a:spcBef>
                <a:spcPct val="0"/>
              </a:spcBef>
              <a:defRPr/>
            </a:pPr>
            <a:r>
              <a:rPr lang="tr-TR" altLang="tr-TR" sz="2400" dirty="0">
                <a:latin typeface="Andalus" panose="02020603050405020304" pitchFamily="18" charset="-78"/>
                <a:cs typeface="Andalus" panose="02020603050405020304" pitchFamily="18" charset="-78"/>
              </a:rPr>
              <a:t>Hibe oranı ise %60-%70 arasında ve atık değerlendirme için %10 ilave hibe desteği verilmiştir. </a:t>
            </a:r>
          </a:p>
          <a:p>
            <a:pPr marL="457200" indent="-457200" algn="just">
              <a:spcBef>
                <a:spcPct val="0"/>
              </a:spcBef>
              <a:defRPr/>
            </a:pPr>
            <a:r>
              <a:rPr lang="tr-TR" altLang="tr-TR" sz="2400" dirty="0">
                <a:latin typeface="Andalus" panose="02020603050405020304" pitchFamily="18" charset="-78"/>
                <a:cs typeface="Andalus" panose="02020603050405020304" pitchFamily="18" charset="-78"/>
              </a:rPr>
              <a:t>40 yaş altı ve yatırımın dağlık alanda olması hibe oranını artırmaktadır.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49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1477107" y="762000"/>
            <a:ext cx="724486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2.37-3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381001"/>
            <a:ext cx="70338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DD5-7319-467C-8385-2D77CC189578}" type="slidenum">
              <a:rPr lang="en-US" smtClean="0"/>
              <a:pPr/>
              <a:t>12</a:t>
            </a:fld>
            <a:r>
              <a:rPr lang="tr-TR" smtClean="0"/>
              <a:t> / 18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703385" y="4725144"/>
            <a:ext cx="3516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94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77108" y="353257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IPARD II </a:t>
            </a:r>
            <a:r>
              <a:rPr lang="tr-TR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PROGRAMI (2014-2020</a:t>
            </a:r>
            <a:r>
              <a:rPr lang="tr-TR" b="1" dirty="0" smtClean="0"/>
              <a:t>)</a:t>
            </a:r>
            <a:endParaRPr lang="tr-TR" sz="1800" b="1" dirty="0"/>
          </a:p>
        </p:txBody>
      </p:sp>
      <p:sp>
        <p:nvSpPr>
          <p:cNvPr id="2" name="AutoShape 2" descr="meyve sebze soğuk hava deposu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391223" y="931946"/>
            <a:ext cx="72448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TARIMSAL İŞLETMELERİN </a:t>
            </a:r>
            <a:r>
              <a:rPr lang="tr-T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FİZİKİ YAPILARINA</a:t>
            </a:r>
            <a:r>
              <a:rPr lang="en-GB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dirty="0">
                <a:latin typeface="Andalus" panose="02020603050405020304" pitchFamily="18" charset="-78"/>
                <a:cs typeface="Andalus" panose="02020603050405020304" pitchFamily="18" charset="-78"/>
              </a:rPr>
              <a:t>YÖNELİK  YATIRIMLAR</a:t>
            </a:r>
            <a:endParaRPr lang="tr-T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82407"/>
              </p:ext>
            </p:extLst>
          </p:nvPr>
        </p:nvGraphicFramePr>
        <p:xfrm>
          <a:off x="603600" y="1412776"/>
          <a:ext cx="8018584" cy="5419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92536"/>
                <a:gridCol w="282604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SEKTÖR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UYGUN</a:t>
                      </a:r>
                      <a:r>
                        <a:rPr lang="tr-TR" sz="1600" baseline="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HARCAMA TUTARI  VE </a:t>
                      </a:r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HİBE VE ORANI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1159261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10-120 adet süt ineği,  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5-50  adet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süt mandası, 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50-500 adet</a:t>
                      </a:r>
                      <a:r>
                        <a:rPr lang="tr-TR" sz="1800" baseline="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süt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koyunu ve/veya süt keçisi,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üreten işletmeler için </a:t>
                      </a:r>
                      <a:endParaRPr lang="tr-TR" sz="18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???  -    1.000.000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€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%???</a:t>
                      </a:r>
                      <a:r>
                        <a:rPr lang="tr-TR" sz="1800" baseline="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hibe</a:t>
                      </a:r>
                      <a:endParaRPr lang="tr-TR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1122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30-250 adet besi sığırı,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10-50 adet besi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mandası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100-500 adet</a:t>
                      </a:r>
                      <a:r>
                        <a:rPr lang="tr-TR" sz="1800" baseline="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besi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koyunu ve /veya besi keçisi,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üreten işletmeler  için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???    -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1.000.000 €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%???  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hibe</a:t>
                      </a:r>
                      <a:endParaRPr lang="tr-TR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860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5.000- 50.000 kapasiteli adet et tavuğu (</a:t>
                      </a:r>
                      <a:r>
                        <a:rPr lang="tr-TR" sz="1800" dirty="0" err="1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broyler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1.000-8.000 adet besi hindisi üretimi için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500.000 avronun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%???   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hibe </a:t>
                      </a:r>
                      <a:endParaRPr lang="tr-TR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675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350-3.000 adet besi için </a:t>
                      </a:r>
                      <a:r>
                        <a:rPr lang="tr-TR" sz="180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kaz ü</a:t>
                      </a:r>
                      <a:r>
                        <a:rPr lang="tr-TR" sz="180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retim tesislerine</a:t>
                      </a:r>
                      <a:endParaRPr lang="tr-TR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250.000 avronun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%???    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hibe </a:t>
                      </a:r>
                      <a:endParaRPr lang="tr-TR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860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20.000 – 100.000 adet yumurta tavuğu kapasiteli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yumurta üretimi tesisleri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için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1.000.000 avronun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%???     </a:t>
                      </a:r>
                      <a:r>
                        <a:rPr lang="tr-TR" sz="18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hibe</a:t>
                      </a:r>
                      <a:endParaRPr lang="tr-TR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1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Tarımsal </a:t>
            </a:r>
            <a:r>
              <a:rPr lang="tr-TR" sz="3200" dirty="0"/>
              <a:t>İşletmelerin Fiziki Varlıklarına Yönelik Yatırımlar tedbiri sıralama kriterleri</a:t>
            </a:r>
            <a:endParaRPr lang="en-US" sz="3200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99668"/>
              </p:ext>
            </p:extLst>
          </p:nvPr>
        </p:nvGraphicFramePr>
        <p:xfrm>
          <a:off x="251520" y="1412778"/>
          <a:ext cx="8640960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6946"/>
                <a:gridCol w="484014"/>
              </a:tblGrid>
              <a:tr h="324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Yatırımın sonunda nihai kapasitesi, aşağıda belirtilen eşik değerlerden daha düşük olan küçük ölçekli tarım işletmeleri</a:t>
                      </a:r>
                      <a:r>
                        <a:rPr lang="tr-TR" sz="1600" dirty="0" smtClean="0">
                          <a:effectLst/>
                        </a:rPr>
                        <a:t>: 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– Süt üreticileri için; 50 süt ineği, 25 süt veren manda veya 250 koyun ya da keçi.</a:t>
                      </a:r>
                      <a:endParaRPr lang="en-US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– Et üreticileri için; 100 sığır veya 250 koyun ya da keçi.</a:t>
                      </a:r>
                      <a:endParaRPr lang="en-US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– 25,000 </a:t>
                      </a:r>
                      <a:r>
                        <a:rPr lang="tr-TR" sz="1600" dirty="0" err="1">
                          <a:effectLst/>
                        </a:rPr>
                        <a:t>broyler</a:t>
                      </a:r>
                      <a:r>
                        <a:rPr lang="tr-TR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– 50,000 yumurta tavuğu.</a:t>
                      </a:r>
                      <a:endParaRPr lang="en-US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– 4,000 hindi.</a:t>
                      </a:r>
                      <a:endParaRPr lang="en-US" sz="16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– 1,500 kaz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4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Yatırımların uygun harcamalar toplamı 500.000 TL veya altında ise</a:t>
                      </a:r>
                      <a:r>
                        <a:rPr lang="tr-TR" sz="1600" dirty="0" smtClean="0">
                          <a:effectLst/>
                        </a:rPr>
                        <a:t>: 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2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Başvuru sahibi veya yasal temsilcisi (tüzel kişilikler için) yatırımın yapıldığı ilçede ikamet ediyorsa</a:t>
                      </a:r>
                      <a:r>
                        <a:rPr lang="tr-TR" sz="1600" dirty="0" smtClean="0">
                          <a:effectLst/>
                        </a:rPr>
                        <a:t>: 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4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Başvuru sahibi veya yasal temsilcisi (tüzel kişilikler için) kadın ise</a:t>
                      </a:r>
                      <a:r>
                        <a:rPr lang="tr-TR" sz="1600" dirty="0" smtClean="0">
                          <a:effectLst/>
                        </a:rPr>
                        <a:t>: 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4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Yatırım yenilenebilir enerjiyi içeriyorsa</a:t>
                      </a:r>
                      <a:r>
                        <a:rPr lang="tr-TR" sz="1600" dirty="0" smtClean="0">
                          <a:effectLst/>
                        </a:rPr>
                        <a:t>: 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C0000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%??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16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IPARD II Başlangıcı </a:t>
            </a:r>
            <a:endParaRPr lang="en-US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8280920" cy="5184576"/>
          </a:xfrm>
        </p:spPr>
        <p:txBody>
          <a:bodyPr>
            <a:normAutofit/>
          </a:bodyPr>
          <a:lstStyle/>
          <a:p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IPARD </a:t>
            </a:r>
            <a:r>
              <a:rPr lang="tr-TR" alt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II (2014-2020) 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programı  «Bütçe Kullanımı Yetki Devri» paketin </a:t>
            </a:r>
            <a:r>
              <a:rPr lang="tr-TR" alt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 </a:t>
            </a:r>
            <a:r>
              <a:rPr lang="tr-TR" alt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ali </a:t>
            </a:r>
            <a:r>
              <a:rPr lang="tr-TR" altLang="tr-TR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UYG’ye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gönderilmiştir.</a:t>
            </a:r>
          </a:p>
          <a:p>
            <a:r>
              <a:rPr lang="en-GB" alt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IPARD II 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«Kırsal Kalkınma Programı İzleme Komitesinin Teşekkülü ve Çalışma Esasları hakkında Yönetmelik»  değişikliği </a:t>
            </a:r>
            <a:r>
              <a:rPr lang="tr-TR" altLang="tr-TR" sz="2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R.G.’de</a:t>
            </a:r>
            <a:r>
              <a:rPr lang="en-GB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25</a:t>
            </a:r>
            <a:r>
              <a:rPr lang="tr-TR" alt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Şubat</a:t>
            </a:r>
            <a:r>
              <a:rPr lang="en-GB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2016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yayınlandı ve yürürlüğe girdi</a:t>
            </a:r>
          </a:p>
          <a:p>
            <a:r>
              <a:rPr lang="en-GB" altLang="tr-TR" sz="2800" dirty="0">
                <a:latin typeface="Andalus" panose="02020603050405020304" pitchFamily="18" charset="-78"/>
                <a:cs typeface="Andalus" panose="02020603050405020304" pitchFamily="18" charset="-78"/>
              </a:rPr>
              <a:t>IPARD II </a:t>
            </a:r>
            <a:r>
              <a:rPr lang="en-GB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ı ilk çağrısı</a:t>
            </a:r>
            <a:r>
              <a:rPr lang="en-GB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18.12.2015</a:t>
            </a:r>
            <a:r>
              <a:rPr lang="tr-TR" altLang="tr-T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tarihi itibarı ile ilan edildi.</a:t>
            </a:r>
          </a:p>
          <a:p>
            <a:pPr marL="0" indent="0">
              <a:buNone/>
            </a:pPr>
            <a:endParaRPr lang="en-GB" altLang="tr-TR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2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.37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5345723" y="64008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sp>
        <p:nvSpPr>
          <p:cNvPr id="11268" name="Başlık 1"/>
          <p:cNvSpPr>
            <a:spLocks noGrp="1"/>
          </p:cNvSpPr>
          <p:nvPr>
            <p:ph type="ctrTitle"/>
          </p:nvPr>
        </p:nvSpPr>
        <p:spPr>
          <a:xfrm>
            <a:off x="-80596" y="4335464"/>
            <a:ext cx="4851889" cy="1470025"/>
          </a:xfrm>
        </p:spPr>
        <p:txBody>
          <a:bodyPr/>
          <a:lstStyle/>
          <a:p>
            <a:r>
              <a:rPr lang="tr-TR" altLang="tr-TR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ARZ EDERİM</a:t>
            </a:r>
          </a:p>
        </p:txBody>
      </p:sp>
    </p:spTree>
    <p:extLst>
      <p:ext uri="{BB962C8B-B14F-4D97-AF65-F5344CB8AC3E}">
        <p14:creationId xmlns:p14="http://schemas.microsoft.com/office/powerpoint/2010/main" val="7298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.37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-2164051"/>
            <a:ext cx="9144000" cy="624112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47665" y="3573015"/>
            <a:ext cx="6336704" cy="331236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KATILIM ÖNCESİ YARDIM ARACI-KIRSAL KALKINMA - IPARD</a:t>
            </a:r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tr-TR" altLang="tr-TR" sz="2800">
                <a:latin typeface="Andalus" panose="02020603050405020304" pitchFamily="18" charset="-78"/>
                <a:cs typeface="Andalus" panose="02020603050405020304" pitchFamily="18" charset="-78"/>
              </a:rPr>
              <a:t>Tarımsal İşletmelerin Fiziksel </a:t>
            </a:r>
            <a:r>
              <a:rPr lang="tr-TR" altLang="tr-TR" sz="2800">
                <a:latin typeface="Andalus" panose="02020603050405020304" pitchFamily="18" charset="-78"/>
                <a:cs typeface="Andalus" panose="02020603050405020304" pitchFamily="18" charset="-78"/>
              </a:rPr>
              <a:t>Varlıklarının </a:t>
            </a:r>
            <a:r>
              <a:rPr lang="tr-TR" altLang="tr-TR" sz="2800" smtClean="0">
                <a:latin typeface="Andalus" panose="02020603050405020304" pitchFamily="18" charset="-78"/>
                <a:cs typeface="Andalus" panose="02020603050405020304" pitchFamily="18" charset="-78"/>
              </a:rPr>
              <a:t>Desteklenmesi -101</a:t>
            </a:r>
            <a:endParaRPr lang="tr-TR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4" descr="C:\Users\Melih\AppData\Local\Microsoft\Windows\Temporary Internet Files\Content.Word\kapak-Recover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302433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4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1477107" y="762000"/>
            <a:ext cx="724486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2.37-3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381001"/>
            <a:ext cx="70338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DD5-7319-467C-8385-2D77CC189578}" type="slidenum">
              <a:rPr lang="en-US" smtClean="0"/>
              <a:pPr/>
              <a:t>3</a:t>
            </a:fld>
            <a:r>
              <a:rPr lang="tr-TR" smtClean="0"/>
              <a:t> / 18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703385" y="4725144"/>
            <a:ext cx="3516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94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77108" y="353257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IPARD II </a:t>
            </a:r>
            <a:r>
              <a:rPr lang="tr-TR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PROGRAMI (2014-2020</a:t>
            </a:r>
            <a:r>
              <a:rPr lang="tr-TR" b="1" dirty="0" smtClean="0"/>
              <a:t>)</a:t>
            </a:r>
            <a:endParaRPr lang="tr-TR" sz="1800" b="1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23850" y="981075"/>
            <a:ext cx="8569325" cy="544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r-TR" alt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2014 yılı ilk çeyreğinde; Taslak GZFT analizleri, SEI sektör analiz raporları, Komisyonun sağladığı program hazırlama rehberi, Ülke Strateji Belgesi, Ulusal Kırsal Kalkınma Stratejisi, dikkate alınarak ve komisyonun gönderdiği şablon çerçevesinde hazırlanan 2014-2020 IPARD II Programı ilk resmi taslağı 25 Temmuz 2014’te Komisyona gönderilmiştir.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r-TR" alt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Avrupa Birliği Komisyonu ile mutabık kalınan IPARD II programı resmi taslağına IPA Komitesi tarafından 09.12.2014 tarihinde olumlu görüş verilmiş ve </a:t>
            </a:r>
            <a:r>
              <a:rPr 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27.01.2015 tarih ve C(2015) 337 sayı ile </a:t>
            </a:r>
            <a:r>
              <a:rPr lang="tr-TR" alt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Avrupa Birliği Komisyonunca </a:t>
            </a:r>
            <a:r>
              <a:rPr 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onaylanmıştır.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r-TR" altLang="tr-TR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IPARD I de tedbir olarak bahsettiğimiz destekler </a:t>
            </a:r>
            <a:r>
              <a:rPr lang="tr-TR" alt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IPARD </a:t>
            </a:r>
            <a:r>
              <a:rPr lang="tr-TR" altLang="tr-TR" sz="20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II’de</a:t>
            </a:r>
            <a:r>
              <a:rPr lang="tr-TR" alt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bundan </a:t>
            </a:r>
            <a:r>
              <a:rPr lang="tr-TR" altLang="tr-TR" sz="2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böyle sektör olarak </a:t>
            </a:r>
            <a:r>
              <a:rPr lang="tr-TR" alt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nitelendirilecektir.</a:t>
            </a:r>
            <a:endParaRPr lang="tr-TR" sz="20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0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1477107" y="762000"/>
            <a:ext cx="724486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2.37-3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381001"/>
            <a:ext cx="70338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DD5-7319-467C-8385-2D77CC189578}" type="slidenum">
              <a:rPr lang="en-US" smtClean="0"/>
              <a:pPr/>
              <a:t>4</a:t>
            </a:fld>
            <a:r>
              <a:rPr lang="tr-TR" smtClean="0"/>
              <a:t> / 18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703385" y="4725144"/>
            <a:ext cx="3516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94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77108" y="353257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IPARD II </a:t>
            </a:r>
            <a:r>
              <a:rPr lang="tr-TR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PROGRAMI (2014-2020)</a:t>
            </a:r>
            <a:endParaRPr lang="tr-TR" sz="1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23850" y="981075"/>
            <a:ext cx="8569325" cy="544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tr-TR" sz="2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IPARD II ’</a:t>
            </a:r>
            <a:r>
              <a:rPr lang="tr-TR" sz="20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nin</a:t>
            </a:r>
            <a:r>
              <a:rPr 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801.000.000 Avroluk AB Bütçesi vardır.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r-TR" altLang="tr-TR" sz="2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AB’nin bu program için sağlayacağı maksimum bütçenin dağılımı ise şu şekildedir.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tr-TR" sz="2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tr-TR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0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402231"/>
              </p:ext>
            </p:extLst>
          </p:nvPr>
        </p:nvGraphicFramePr>
        <p:xfrm>
          <a:off x="703384" y="3212975"/>
          <a:ext cx="6605268" cy="243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365"/>
                <a:gridCol w="3372903"/>
              </a:tblGrid>
              <a:tr h="223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YILLAR (</a:t>
                      </a:r>
                      <a:r>
                        <a:rPr lang="tr-TR" sz="1400" b="1" baseline="0" dirty="0" smtClean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gösterge bütçe)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TOPLAM</a:t>
                      </a:r>
                      <a:r>
                        <a:rPr lang="tr-TR" sz="1400" b="1" baseline="0" dirty="0" smtClean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(801 Milyon Avro)</a:t>
                      </a:r>
                      <a:endParaRPr lang="tr-TR" altLang="tr-TR" sz="1400" dirty="0" smtClean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  <a:tr h="22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2014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69.000.000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  <a:tr h="22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2015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69.000.000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  <a:tr h="22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2016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69.000.000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  <a:tr h="22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2017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148.000.000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  <a:tr h="22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2018 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148.000.000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  <a:tr h="22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2019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149.000.000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  <a:tr h="22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2020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149.000.000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 marL="91436" marR="91436" marT="45663" marB="4566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1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1477107" y="762000"/>
            <a:ext cx="724486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2.37-3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381001"/>
            <a:ext cx="70338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DD5-7319-467C-8385-2D77CC189578}" type="slidenum">
              <a:rPr lang="en-US" smtClean="0"/>
              <a:pPr/>
              <a:t>5</a:t>
            </a:fld>
            <a:r>
              <a:rPr lang="tr-TR" smtClean="0"/>
              <a:t> / 18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703385" y="4725144"/>
            <a:ext cx="3516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94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77108" y="353257"/>
            <a:ext cx="352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 smtClean="0"/>
              <a:t>IPAR</a:t>
            </a:r>
            <a:r>
              <a:rPr lang="tr-T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 II </a:t>
            </a:r>
            <a:r>
              <a:rPr lang="tr-TR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PROGRAMI (2014-2020</a:t>
            </a:r>
            <a:r>
              <a:rPr lang="tr-TR" b="1" dirty="0" smtClean="0"/>
              <a:t>)</a:t>
            </a:r>
            <a:endParaRPr lang="tr-TR" sz="1800" b="1" dirty="0"/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42734"/>
              </p:ext>
            </p:extLst>
          </p:nvPr>
        </p:nvGraphicFramePr>
        <p:xfrm>
          <a:off x="323528" y="1306408"/>
          <a:ext cx="8568952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464"/>
                <a:gridCol w="769334"/>
                <a:gridCol w="769334"/>
                <a:gridCol w="769334"/>
                <a:gridCol w="769334"/>
                <a:gridCol w="769334"/>
                <a:gridCol w="769334"/>
                <a:gridCol w="82948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Yatırımlar 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2014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2015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2017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2019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2020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Tarımsal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işletmelerin fiziksel varlıklarına yönelik yatırımlar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28.98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28.98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28.98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62.16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62.16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62.58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62.58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Tarım ve balıkçılık ürünlerinin işlenmesi ve  </a:t>
                      </a:r>
                      <a:r>
                        <a:rPr lang="tr-TR" sz="1600" kern="1200" baseline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pazarlanmasına ile ilgili 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fiziksel varlıklara yönelik yatırımlar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15.18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15.18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15.18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32.56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32.56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32.78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32.78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Çiftlik faaliyetlerini çeşitlendirme ve iş geliştirme 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13.11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13.11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13.11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28.12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28.12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28.31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28.31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Tarım-çevre , iklim ve organik tarım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1.38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1.38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1.38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Yerel Kalkınma Stratejileri uygulamaları – LEADER yaklaşım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2.07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2.07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2.07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4.44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4.44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4.47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4.47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Kırsal kamuya ait altyapıya yönelik yatırımlar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6.9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6.9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6.9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14.8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14.8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14.9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14.9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Teknik destek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1.38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1.38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1.38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2.96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2.98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kern="1200" baseline="0" dirty="0" smtClean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Toplam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69.0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69.0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69.0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148.0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148.0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149.0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149.0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7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1477107" y="762000"/>
            <a:ext cx="724486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2.37-3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381001"/>
            <a:ext cx="70338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DD5-7319-467C-8385-2D77CC189578}" type="slidenum">
              <a:rPr lang="en-US" smtClean="0"/>
              <a:pPr/>
              <a:t>6</a:t>
            </a:fld>
            <a:r>
              <a:rPr lang="tr-TR" smtClean="0"/>
              <a:t> / 18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703385" y="4725144"/>
            <a:ext cx="3516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94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77108" y="353257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IPARD II </a:t>
            </a:r>
            <a:r>
              <a:rPr lang="tr-TR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PROGRAMI (2014-2020</a:t>
            </a:r>
            <a:r>
              <a:rPr lang="tr-TR" b="1" dirty="0" smtClean="0"/>
              <a:t>)</a:t>
            </a:r>
            <a:endParaRPr lang="tr-TR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959446"/>
            <a:ext cx="8561387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67007" y="1412776"/>
            <a:ext cx="70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Haritada renkli olarak gösterilen toplam 42 İl'de uygulanacaktır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2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1477107" y="762000"/>
            <a:ext cx="724486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2.37-3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381001"/>
            <a:ext cx="70338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DD5-7319-467C-8385-2D77CC189578}" type="slidenum">
              <a:rPr lang="en-US" smtClean="0"/>
              <a:pPr/>
              <a:t>7</a:t>
            </a:fld>
            <a:r>
              <a:rPr lang="tr-TR" smtClean="0"/>
              <a:t> / 18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703385" y="4725144"/>
            <a:ext cx="3516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94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77108" y="353257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IPARD II </a:t>
            </a:r>
            <a:r>
              <a:rPr lang="tr-TR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PROGRAMI (2014-2020)</a:t>
            </a:r>
            <a:endParaRPr lang="tr-TR" sz="1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82533"/>
              </p:ext>
            </p:extLst>
          </p:nvPr>
        </p:nvGraphicFramePr>
        <p:xfrm>
          <a:off x="1403648" y="1681832"/>
          <a:ext cx="5976664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623"/>
                <a:gridCol w="174004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Yatırım yapılacak</a:t>
                      </a:r>
                      <a:r>
                        <a:rPr lang="tr-TR" sz="1600" baseline="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proje konular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Sayısı 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Tarım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sal İşletmelerin fiziksel varlıklarına yönelik yatırımlar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1.625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Tarımsal ve balıkçılık ürünlerinin işlenmesi ve  pazarlanmasına ilişkin fiziksel varlıklara yönelik yatırımlar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710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Çiftlik faaliyetlerini çeşitlendirme ve iş geliştirme 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Andalus" panose="02020603050405020304" pitchFamily="18" charset="-78"/>
                        <a:ea typeface="+mn-ea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2.760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Tarım-çevre iklim ve organik tarım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480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Yerel Kalkınma Stratejileri uygulamaları – LEADER yaklaşım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42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Kırsal kamuya ait altyapıya yönelik yatırımlar</a:t>
                      </a:r>
                      <a:endParaRPr lang="tr-TR" sz="1600" dirty="0">
                        <a:solidFill>
                          <a:schemeClr val="tx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90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kern="1200" baseline="0" dirty="0" smtClean="0">
                          <a:solidFill>
                            <a:schemeClr val="dk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Toplam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5.707</a:t>
                      </a:r>
                      <a:endParaRPr lang="tr-TR" sz="1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>
            <a:off x="1477107" y="762000"/>
            <a:ext cx="724486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2.37-3-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381001"/>
            <a:ext cx="70338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DDD5-7319-467C-8385-2D77CC189578}" type="slidenum">
              <a:rPr lang="en-US" smtClean="0"/>
              <a:pPr/>
              <a:t>8</a:t>
            </a:fld>
            <a:r>
              <a:rPr lang="tr-TR" smtClean="0"/>
              <a:t> / 18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 bwMode="auto">
          <a:xfrm>
            <a:off x="703385" y="4725144"/>
            <a:ext cx="35169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94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77108" y="353257"/>
            <a:ext cx="339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 smtClean="0"/>
              <a:t>IPARD II </a:t>
            </a:r>
            <a:r>
              <a:rPr lang="tr-TR" b="1" dirty="0"/>
              <a:t> </a:t>
            </a:r>
            <a:r>
              <a:rPr lang="tr-TR" b="1" dirty="0" smtClean="0"/>
              <a:t>PROGRAMI (2014-2020)</a:t>
            </a:r>
            <a:endParaRPr lang="tr-TR" sz="1800" b="1" dirty="0"/>
          </a:p>
        </p:txBody>
      </p:sp>
      <p:pic>
        <p:nvPicPr>
          <p:cNvPr id="7" name="Picture 5" descr="MCj041302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87570"/>
            <a:ext cx="1296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Cj015818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27730"/>
            <a:ext cx="140335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Pj040076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887970"/>
            <a:ext cx="2054225" cy="1285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aphicFrame>
        <p:nvGraphicFramePr>
          <p:cNvPr id="11" name="6 Diyagram"/>
          <p:cNvGraphicFramePr/>
          <p:nvPr>
            <p:extLst>
              <p:ext uri="{D42A27DB-BD31-4B8C-83A1-F6EECF244321}">
                <p14:modId xmlns:p14="http://schemas.microsoft.com/office/powerpoint/2010/main" val="2169077741"/>
              </p:ext>
            </p:extLst>
          </p:nvPr>
        </p:nvGraphicFramePr>
        <p:xfrm>
          <a:off x="1524000" y="1343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7" descr="MPj0406516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5085184"/>
            <a:ext cx="2170112" cy="1285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6" descr="MCj0412670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3068960"/>
            <a:ext cx="18351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MCj0279222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24725" y="1052736"/>
            <a:ext cx="181927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MMj02888570000[1]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908720"/>
            <a:ext cx="1095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li.ergin\Desktop\untitle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89240"/>
            <a:ext cx="13906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89239"/>
            <a:ext cx="1437610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4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43346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r-TR" sz="1800" i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IPARD II Programının Genel Amacı;</a:t>
            </a:r>
          </a:p>
          <a:p>
            <a:pPr lvl="0" algn="just"/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Ortak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Tarım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Politikası ile Türkiye’nin AB’ye katılımına yönelik hazırlık sürecine katkı sağlamak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Fiziki sermayenin geliştirilmesi aracılığıyla, akılcı, sürdürülebilir ve kapsayıcı bir büyüme ile ekonomik, sosyal ve bölgesel kalkınmayı desteklemek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tr-TR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Gıda işleme sektörünün sürdürülebilir adaptasy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onuna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katkıda bulunmak ve iç pazarda daha kolay rekabet etmelerini sağlamak.</a:t>
            </a:r>
          </a:p>
          <a:p>
            <a:pPr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Kırsal alanda, ekonomik ve 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çiftlik faaliyetlerinin çeşitlendirilmesi,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büyüme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, istihdam ve sürdürülebilir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kalkınmayı desteklemektir. Kırsal 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nüfusun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azalması  yönünün tersine </a:t>
            </a:r>
            <a:r>
              <a:rPr lang="tr-TR" sz="1800" dirty="0">
                <a:latin typeface="Andalus" panose="02020603050405020304" pitchFamily="18" charset="-78"/>
                <a:cs typeface="Andalus" panose="02020603050405020304" pitchFamily="18" charset="-78"/>
              </a:rPr>
              <a:t>çevrilmesidir. </a:t>
            </a:r>
            <a:endParaRPr lang="tr-TR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Doğal kaynakların sürdürülebilir yönetimine katkıda bulunmak ve çevrenin, peyzajın, doğal kaynakların, toprağın ve genetik çeşitliliğin korunması ve iyileştirilmesi ile çevreye verilen zararların azaltılmasını sağlamaktır.</a:t>
            </a:r>
          </a:p>
          <a:p>
            <a:pPr lvl="0" algn="just"/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Kaynakların verimli kullanımını ve yenilenebilir enerji kullanımının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yaygınlaştırılmasını desteklemek</a:t>
            </a:r>
            <a:r>
              <a:rPr lang="en-GB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1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lvl="0" indent="0" algn="just">
              <a:buNone/>
            </a:pP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tr-TR" sz="1800" i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 Faydalanıcılar;</a:t>
            </a: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Gerçek ve Tüzel kişiler program faydalanıcısıdır.</a:t>
            </a:r>
            <a:endParaRPr lang="tr-TR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81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949</Words>
  <Application>Microsoft Office PowerPoint</Application>
  <PresentationFormat>Ekran Gösterisi (4:3)</PresentationFormat>
  <Paragraphs>217</Paragraphs>
  <Slides>16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T.C. GIDA TARIM VE HAYVANCILIK BAKANLIĞI TARIM REFORMU GENEL MÜDÜRLÜĞÜ    AB Yapısal Uyum Yönetim Otoritesi   KATILIM ÖNCESİ YARDIM ARACI-KIRSAL KALKINMA  IPARD </vt:lpstr>
      <vt:lpstr>KATILIM ÖNCESİ YARDIM ARACI-KIRSAL KALKINMA - IPARD Tarımsal İşletmelerin Fiziksel Varlıklarının Desteklenmesi -101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Tarımsal İşletmelerin Fiziki Varlıklarına Yönelik Yatırımlar tedbiri sıralama kriterleri</vt:lpstr>
      <vt:lpstr>IPARD II Başlangıcı </vt:lpstr>
      <vt:lpstr>PowerPoint Sunusu</vt:lpstr>
      <vt:lpstr>ARZ EDERİM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Ergin</dc:creator>
  <cp:lastModifiedBy>lenovo</cp:lastModifiedBy>
  <cp:revision>161</cp:revision>
  <dcterms:created xsi:type="dcterms:W3CDTF">2014-08-18T11:56:29Z</dcterms:created>
  <dcterms:modified xsi:type="dcterms:W3CDTF">2017-10-16T06:28:26Z</dcterms:modified>
</cp:coreProperties>
</file>