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98" r:id="rId4"/>
    <p:sldId id="299" r:id="rId5"/>
    <p:sldId id="300" r:id="rId6"/>
    <p:sldId id="301" r:id="rId7"/>
    <p:sldId id="302" r:id="rId8"/>
    <p:sldId id="304" r:id="rId9"/>
    <p:sldId id="297" r:id="rId10"/>
    <p:sldId id="293" r:id="rId11"/>
    <p:sldId id="295" r:id="rId12"/>
    <p:sldId id="296" r:id="rId13"/>
    <p:sldId id="25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35D77-2C36-4519-8001-34EED2CBA24D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4A71C-D3DC-4881-8C67-75C58A198B01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172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331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1CDA02-3858-449A-BACC-89C1AE7A92AC}" type="slidenum">
              <a:rPr lang="tr-TR" altLang="tr-TR" smtClean="0"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tr-TR" altLang="tr-TR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dirty="0" smtClean="0"/>
          </a:p>
        </p:txBody>
      </p:sp>
      <p:sp>
        <p:nvSpPr>
          <p:cNvPr id="1536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785C1B-6992-4913-99BE-304B1DC8E970}" type="slidenum">
              <a:rPr lang="tr-TR" altLang="tr-TR" smtClean="0"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13</a:t>
            </a:fld>
            <a:endParaRPr lang="tr-TR" altLang="tr-TR" dirty="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2.37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549276"/>
            <a:ext cx="9144000" cy="5183980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T.C.</a:t>
            </a:r>
            <a:b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GIDA TARIM VE HAYVANCILIK BAKANLIĞI</a:t>
            </a:r>
            <a:b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TARIM REFORMU GENEL MÜDÜRLÜĞÜ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31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IPARD II Danışmanlık Tedbiri</a:t>
            </a: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Dr.İbrahim</a:t>
            </a: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MUTLU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AB Yapısal Uyum Yönetim Otoritesi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altLang="tr-TR" sz="24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5345723" y="6400801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4391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10</a:t>
            </a:fld>
            <a:r>
              <a:rPr lang="tr-TR" dirty="0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49" y="876477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11560" y="1412776"/>
            <a:ext cx="775704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Bu proje kapsamında gerçekleştirilecek faaliyetler;</a:t>
            </a: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sz="1600" dirty="0" smtClean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Şu anki danışmanlık hizmetlerinin durumunun analizi yapılması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Danışmanlık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konusunda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kamu kurumlarının ve kamu kurumları yanısıra sivil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toplum kuruluşları ile özel sektörün de etkin olduğu ülkelere yapılacak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çalışma ziyaretlerinin gerçekleştirilmesi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IPARD II programında yer alacak «Danışmanlık Hizmetleri» fişinin revizyonunun yapılması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Tarımsal danışmanlık hizmetlerinin kapasitesinin geliştirilmesi için ihtiyaç analizinin yapılması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 programlarının planlanması ve gerçekleştirilmesi</a:t>
            </a:r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 materyallerinin ve promosyon malzemelerinin basımı ve dağıtılması</a:t>
            </a:r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Bu proje;</a:t>
            </a: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Kick off, açılış ve kapanış toplantılarını da içerecektir.</a:t>
            </a:r>
            <a:endParaRPr lang="tr-TR" sz="1600" dirty="0" smtClean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/>
          </a:p>
        </p:txBody>
      </p:sp>
    </p:spTree>
    <p:extLst>
      <p:ext uri="{BB962C8B-B14F-4D97-AF65-F5344CB8AC3E}">
        <p14:creationId xmlns:p14="http://schemas.microsoft.com/office/powerpoint/2010/main" val="375553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11</a:t>
            </a:fld>
            <a:r>
              <a:rPr lang="tr-TR" dirty="0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49" y="876477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11560" y="1412776"/>
            <a:ext cx="775704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sz="1600" dirty="0" smtClean="0">
              <a:solidFill>
                <a:srgbClr val="FF0000"/>
              </a:solidFill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Eğitim programı ile gerçekleştirilecek faaliyetler;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Eğitim programı ile kamu (Eğitim, Yayım ve Yayınlar Dairesi Başkanlığı) ve Sivil Toplum Kuruluşlarından toplam 470 personelin danışmanlık hizmeti kapasitelerini oluşturulması için birisi 3 gün diğer 4 gün süreli 2 adet modül eğitim verilmesi.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Bu eğitimin sonucunda katılım belgesi ya da sertifika verilmesi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İlk m</a:t>
            </a:r>
            <a:r>
              <a:rPr lang="tr-TR" sz="1600" dirty="0" smtClean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odül eğitim çapraz uyum, gıda güvenliği, bitki ve hayvan sağlığı, kamu sağlığı ve hayvan refahı konularında AB standartları ve ulusal standartlarla ilgili eğitimleri içerecektir.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İkinci modül eğitim ise, IPARD projesi, iş planı ve ödeme talep paketi hazırlama ile ilgili olup eğitim sonunda proje hazırlama simülasyonu gerçekleştirilecektir. </a:t>
            </a:r>
            <a:endParaRPr lang="tr-TR" sz="1600" dirty="0" smtClean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1600" dirty="0" smtClean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/>
          </a:p>
        </p:txBody>
      </p:sp>
    </p:spTree>
    <p:extLst>
      <p:ext uri="{BB962C8B-B14F-4D97-AF65-F5344CB8AC3E}">
        <p14:creationId xmlns:p14="http://schemas.microsoft.com/office/powerpoint/2010/main" val="344601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12</a:t>
            </a:fld>
            <a:r>
              <a:rPr lang="tr-TR" dirty="0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49" y="876477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11560" y="1412776"/>
            <a:ext cx="775704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sz="1600" dirty="0" smtClean="0">
              <a:solidFill>
                <a:srgbClr val="FF0000"/>
              </a:solidFill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1600" dirty="0" smtClean="0">
              <a:solidFill>
                <a:srgbClr val="FF0000"/>
              </a:solidFill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Projenin kapsamında;</a:t>
            </a:r>
            <a:endParaRPr lang="tr-TR" sz="1600" dirty="0" smtClean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Projenin </a:t>
            </a:r>
            <a:r>
              <a:rPr lang="tr-TR" sz="16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ve IPARD Programında yer alan Danışmanlık Hizmetleri Tedbirinin </a:t>
            </a: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hazırlanması eş </a:t>
            </a:r>
            <a:r>
              <a:rPr lang="tr-TR" sz="1600" dirty="0" smtClean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zamanlı </a:t>
            </a: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olarak gerçekleştirilecek ve</a:t>
            </a:r>
            <a:r>
              <a:rPr lang="tr-TR" sz="1600" dirty="0" smtClean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Proje </a:t>
            </a:r>
            <a:r>
              <a:rPr lang="tr-TR" sz="1600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sonlandıktan sonra;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T</a:t>
            </a:r>
            <a:r>
              <a:rPr lang="tr-TR" sz="1600" dirty="0" smtClean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edbirin akredite olmasını takiben </a:t>
            </a:r>
            <a:r>
              <a:rPr lang="tr-TR" sz="1600" dirty="0" smtClean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eğitim alan danışmanlar, küçük çiftçilere ücretsiz proje hazırlama desteği verecek ve hazırlayacakları projeler kapsamında bağlı bulundukları kurumlara tedbir bütçesinden ödeme yapılacaktır.</a:t>
            </a:r>
            <a:endParaRPr lang="tr-TR" sz="1600" dirty="0" smtClean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/>
          </a:p>
        </p:txBody>
      </p:sp>
    </p:spTree>
    <p:extLst>
      <p:ext uri="{BB962C8B-B14F-4D97-AF65-F5344CB8AC3E}">
        <p14:creationId xmlns:p14="http://schemas.microsoft.com/office/powerpoint/2010/main" val="31244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2.37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4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5345723" y="6400801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11268" name="Başlık 1"/>
          <p:cNvSpPr>
            <a:spLocks noGrp="1"/>
          </p:cNvSpPr>
          <p:nvPr>
            <p:ph type="ctrTitle"/>
          </p:nvPr>
        </p:nvSpPr>
        <p:spPr>
          <a:xfrm>
            <a:off x="-80596" y="4335464"/>
            <a:ext cx="4851889" cy="1470025"/>
          </a:xfrm>
        </p:spPr>
        <p:txBody>
          <a:bodyPr/>
          <a:lstStyle/>
          <a:p>
            <a:r>
              <a:rPr lang="tr-TR" altLang="tr-TR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ARZ EDERİM</a:t>
            </a:r>
          </a:p>
        </p:txBody>
      </p:sp>
    </p:spTree>
    <p:extLst>
      <p:ext uri="{BB962C8B-B14F-4D97-AF65-F5344CB8AC3E}">
        <p14:creationId xmlns:p14="http://schemas.microsoft.com/office/powerpoint/2010/main" val="72981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2</a:t>
            </a:fld>
            <a:r>
              <a:rPr lang="tr-TR" dirty="0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50" y="981075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98105" y="1312637"/>
            <a:ext cx="801858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580"/>
              </a:spcBef>
              <a:buClr>
                <a:srgbClr val="629DD1"/>
              </a:buClr>
              <a:buSzPct val="85000"/>
            </a:pPr>
            <a:r>
              <a:rPr lang="tr-TR" sz="1600" dirty="0" smtClean="0">
                <a:solidFill>
                  <a:srgbClr val="FF0000"/>
                </a:solidFill>
                <a:latin typeface="Arial"/>
              </a:rPr>
              <a:t>AMAÇ</a:t>
            </a:r>
          </a:p>
          <a:p>
            <a:pPr lvl="0">
              <a:spcBef>
                <a:spcPts val="580"/>
              </a:spcBef>
              <a:buClr>
                <a:srgbClr val="629DD1"/>
              </a:buClr>
              <a:buSzPct val="85000"/>
            </a:pPr>
            <a:endParaRPr lang="tr-TR" sz="1600" dirty="0" smtClean="0">
              <a:solidFill>
                <a:srgbClr val="FF0000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Kırsal alanlarda</a:t>
            </a:r>
            <a:r>
              <a:rPr lang="tr-TR" dirty="0"/>
              <a:t>ki</a:t>
            </a:r>
            <a:r>
              <a:rPr lang="en-GB" dirty="0"/>
              <a:t> çiftçilere, orman sahiplerine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smtClean="0"/>
              <a:t>KOBİ'lere</a:t>
            </a:r>
            <a:r>
              <a:rPr lang="tr-TR" dirty="0" smtClean="0"/>
              <a:t>;</a:t>
            </a:r>
          </a:p>
          <a:p>
            <a:pPr>
              <a:defRPr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IPARD </a:t>
            </a:r>
            <a:r>
              <a:rPr lang="tr-TR" dirty="0" smtClean="0"/>
              <a:t>programının</a:t>
            </a:r>
            <a:r>
              <a:rPr lang="en-GB" dirty="0" smtClean="0"/>
              <a:t> </a:t>
            </a:r>
            <a:r>
              <a:rPr lang="tr-TR" dirty="0" smtClean="0"/>
              <a:t>aracılığıyla, i</a:t>
            </a:r>
            <a:r>
              <a:rPr lang="en-GB" dirty="0" smtClean="0"/>
              <a:t>şletmelerin</a:t>
            </a:r>
            <a:r>
              <a:rPr lang="tr-TR" dirty="0" smtClean="0"/>
              <a:t>in </a:t>
            </a:r>
            <a:r>
              <a:rPr lang="tr-TR" dirty="0"/>
              <a:t>veya işlerinin</a:t>
            </a:r>
            <a:r>
              <a:rPr lang="en-GB" dirty="0"/>
              <a:t> </a:t>
            </a:r>
            <a:r>
              <a:rPr lang="en-GB" dirty="0"/>
              <a:t>sürdürülebilir</a:t>
            </a:r>
            <a:r>
              <a:rPr lang="en-GB" dirty="0"/>
              <a:t> </a:t>
            </a:r>
            <a:r>
              <a:rPr lang="en-GB" dirty="0" smtClean="0"/>
              <a:t>yönetimini</a:t>
            </a:r>
            <a:r>
              <a:rPr lang="tr-TR" dirty="0"/>
              <a:t>n, </a:t>
            </a:r>
            <a:r>
              <a:rPr lang="en-GB" dirty="0"/>
              <a:t>ekonomik ve çevresel performanslarını</a:t>
            </a:r>
            <a:r>
              <a:rPr lang="tr-TR" dirty="0"/>
              <a:t>n</a:t>
            </a:r>
            <a:r>
              <a:rPr lang="en-GB" dirty="0"/>
              <a:t> iyileştir</a:t>
            </a:r>
            <a:r>
              <a:rPr lang="tr-TR" dirty="0"/>
              <a:t>il</a:t>
            </a:r>
            <a:r>
              <a:rPr lang="en-GB" dirty="0"/>
              <a:t>me</a:t>
            </a:r>
            <a:r>
              <a:rPr lang="tr-TR" dirty="0" smtClean="0"/>
              <a:t>si</a:t>
            </a:r>
            <a:r>
              <a:rPr lang="tr-TR" dirty="0"/>
              <a:t> </a:t>
            </a:r>
            <a:r>
              <a:rPr lang="tr-TR" altLang="en-US" dirty="0" smtClean="0"/>
              <a:t> </a:t>
            </a:r>
            <a:r>
              <a:rPr lang="tr-TR" altLang="en-US" dirty="0" smtClean="0"/>
              <a:t>konularında </a:t>
            </a:r>
            <a:r>
              <a:rPr lang="tr-TR" altLang="en-US" dirty="0"/>
              <a:t>yardım etmek</a:t>
            </a:r>
          </a:p>
          <a:p>
            <a:pPr>
              <a:defRPr/>
            </a:pPr>
            <a:endParaRPr lang="tr-TR" alt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BE" altLang="en-US" dirty="0"/>
              <a:t>Sunulan </a:t>
            </a:r>
            <a:r>
              <a:rPr lang="tr-TR" altLang="en-US" dirty="0"/>
              <a:t>danışmanlık hizmetinin</a:t>
            </a:r>
            <a:r>
              <a:rPr lang="fr-BE" altLang="en-US" dirty="0"/>
              <a:t> kalitesini ve etkililiğini arttırmak ve </a:t>
            </a:r>
            <a:r>
              <a:rPr lang="tr-TR" altLang="en-US" dirty="0"/>
              <a:t>bilgilerinin</a:t>
            </a:r>
            <a:r>
              <a:rPr lang="fr-BE" altLang="en-US" dirty="0"/>
              <a:t> güncel </a:t>
            </a:r>
            <a:r>
              <a:rPr lang="tr-TR" altLang="en-US" dirty="0"/>
              <a:t>tutulması</a:t>
            </a:r>
            <a:r>
              <a:rPr lang="fr-BE" altLang="en-US" dirty="0"/>
              <a:t> </a:t>
            </a:r>
            <a:r>
              <a:rPr lang="tr-TR" altLang="en-US" dirty="0"/>
              <a:t>için </a:t>
            </a:r>
            <a:r>
              <a:rPr lang="fr-BE" altLang="en-US" dirty="0"/>
              <a:t>danışman</a:t>
            </a:r>
            <a:r>
              <a:rPr lang="tr-TR" altLang="en-US" dirty="0"/>
              <a:t>ların</a:t>
            </a:r>
            <a:r>
              <a:rPr lang="fr-BE" altLang="en-US" dirty="0"/>
              <a:t> eğitimini</a:t>
            </a:r>
            <a:r>
              <a:rPr lang="tr-TR" altLang="en-US" dirty="0"/>
              <a:t>n</a:t>
            </a:r>
            <a:r>
              <a:rPr lang="fr-BE" altLang="en-US" dirty="0"/>
              <a:t> teşvik </a:t>
            </a:r>
            <a:r>
              <a:rPr lang="tr-TR" altLang="en-US" dirty="0"/>
              <a:t> </a:t>
            </a:r>
            <a:r>
              <a:rPr lang="tr-TR" altLang="en-US" dirty="0" smtClean="0"/>
              <a:t>edilmesi</a:t>
            </a:r>
            <a:endParaRPr lang="fr-BE" altLang="en-US" dirty="0"/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effectLst/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effectLst/>
              <a:latin typeface="Tunga"/>
              <a:ea typeface="Arial Unicode MS"/>
              <a:cs typeface="Tunga"/>
            </a:endParaRPr>
          </a:p>
        </p:txBody>
      </p:sp>
    </p:spTree>
    <p:extLst>
      <p:ext uri="{BB962C8B-B14F-4D97-AF65-F5344CB8AC3E}">
        <p14:creationId xmlns:p14="http://schemas.microsoft.com/office/powerpoint/2010/main" val="8350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 / 18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>
              <a:solidFill>
                <a:prstClr val="black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50" y="981075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03384" y="1340768"/>
            <a:ext cx="8018585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endParaRPr lang="tr-TR" sz="1600" dirty="0" smtClean="0">
              <a:solidFill>
                <a:srgbClr val="FF0000"/>
              </a:solidFill>
              <a:latin typeface="Arial"/>
            </a:endParaRPr>
          </a:p>
          <a:p>
            <a:pPr>
              <a:defRPr/>
            </a:pPr>
            <a:r>
              <a:rPr lang="en-GB" dirty="0"/>
              <a:t>Öncelik, IPARD programını kullan</a:t>
            </a:r>
            <a:r>
              <a:rPr lang="tr-TR" dirty="0"/>
              <a:t>acak olan</a:t>
            </a:r>
            <a:r>
              <a:rPr lang="en-GB" dirty="0"/>
              <a:t> küçük ve orta </a:t>
            </a:r>
            <a:r>
              <a:rPr lang="tr-TR" dirty="0"/>
              <a:t>ölçekli</a:t>
            </a:r>
            <a:r>
              <a:rPr lang="en-GB" dirty="0"/>
              <a:t> çiftçilere ve kırsal mikro işletmelere yardımcı olmaktır. 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en-GB" dirty="0"/>
              <a:t>IPARD Programı'nda</a:t>
            </a:r>
            <a:r>
              <a:rPr lang="tr-TR" dirty="0"/>
              <a:t> danışmanlık hizmeti sağlanacak uygun tedbirler, sektörler ve proje büyüklükleri</a:t>
            </a:r>
            <a:r>
              <a:rPr lang="en-GB" dirty="0"/>
              <a:t> tanımlanacaktır.</a:t>
            </a:r>
          </a:p>
          <a:p>
            <a:pPr>
              <a:defRPr/>
            </a:pPr>
            <a:endParaRPr lang="fr-BE" altLang="en-US" dirty="0">
              <a:solidFill>
                <a:prstClr val="black"/>
              </a:solidFill>
            </a:endParaRPr>
          </a:p>
          <a:p>
            <a:pPr algn="just">
              <a:defRPr/>
            </a:pPr>
            <a:r>
              <a:rPr lang="tr-TR" dirty="0">
                <a:solidFill>
                  <a:srgbClr val="FF0000"/>
                </a:solidFill>
              </a:rPr>
              <a:t>Nihai </a:t>
            </a:r>
            <a:r>
              <a:rPr lang="tr-TR" dirty="0" smtClean="0">
                <a:solidFill>
                  <a:srgbClr val="FF0000"/>
                </a:solidFill>
              </a:rPr>
              <a:t>Faydalanıcılar</a:t>
            </a:r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r>
              <a:rPr lang="tr-TR" dirty="0" smtClean="0"/>
              <a:t>K</a:t>
            </a:r>
            <a:r>
              <a:rPr lang="tr-TR" dirty="0" smtClean="0"/>
              <a:t>amu</a:t>
            </a:r>
            <a:r>
              <a:rPr lang="en-GB" dirty="0" smtClean="0"/>
              <a:t> </a:t>
            </a:r>
            <a:r>
              <a:rPr lang="tr-TR" dirty="0" smtClean="0"/>
              <a:t>danışmanlık</a:t>
            </a:r>
            <a:r>
              <a:rPr lang="en-GB" dirty="0" smtClean="0"/>
              <a:t> </a:t>
            </a:r>
            <a:r>
              <a:rPr lang="tr-TR" dirty="0" smtClean="0"/>
              <a:t>hizmet </a:t>
            </a:r>
            <a:r>
              <a:rPr lang="tr-TR" dirty="0"/>
              <a:t>birimleri</a:t>
            </a:r>
            <a:r>
              <a:rPr lang="en-GB" dirty="0"/>
              <a:t>, </a:t>
            </a:r>
            <a:r>
              <a:rPr lang="tr-TR" dirty="0" smtClean="0"/>
              <a:t>sektör</a:t>
            </a:r>
            <a:r>
              <a:rPr lang="en-GB" dirty="0" smtClean="0"/>
              <a:t> </a:t>
            </a:r>
            <a:r>
              <a:rPr lang="tr-TR" dirty="0"/>
              <a:t>kuruluşları</a:t>
            </a:r>
            <a:r>
              <a:rPr lang="en-GB" dirty="0"/>
              <a:t> (</a:t>
            </a:r>
            <a:r>
              <a:rPr lang="tr-TR" dirty="0"/>
              <a:t>ziraat</a:t>
            </a:r>
            <a:r>
              <a:rPr lang="en-GB" dirty="0"/>
              <a:t> </a:t>
            </a:r>
            <a:r>
              <a:rPr lang="tr-TR" dirty="0" smtClean="0"/>
              <a:t>odaları gibi</a:t>
            </a:r>
            <a:r>
              <a:rPr lang="en-GB" dirty="0" smtClean="0"/>
              <a:t>), </a:t>
            </a:r>
            <a:r>
              <a:rPr lang="tr-TR" dirty="0" smtClean="0"/>
              <a:t>kalkınma</a:t>
            </a:r>
            <a:r>
              <a:rPr lang="en-GB" dirty="0" smtClean="0"/>
              <a:t> </a:t>
            </a:r>
            <a:r>
              <a:rPr lang="tr-TR" dirty="0" smtClean="0"/>
              <a:t>ajansları</a:t>
            </a:r>
            <a:r>
              <a:rPr lang="en-GB" dirty="0"/>
              <a:t>, STK'lar, </a:t>
            </a:r>
            <a:r>
              <a:rPr lang="tr-TR" dirty="0" smtClean="0"/>
              <a:t>belediye</a:t>
            </a:r>
            <a:r>
              <a:rPr lang="en-GB" dirty="0" smtClean="0"/>
              <a:t> </a:t>
            </a:r>
            <a:r>
              <a:rPr lang="tr-TR" dirty="0" smtClean="0"/>
              <a:t>meclisleri gibi</a:t>
            </a:r>
            <a:r>
              <a:rPr lang="en-GB" dirty="0" smtClean="0"/>
              <a:t> </a:t>
            </a:r>
            <a:r>
              <a:rPr lang="tr-TR" dirty="0"/>
              <a:t>danışmanlık hizmeti </a:t>
            </a:r>
            <a:r>
              <a:rPr lang="tr-TR" dirty="0" smtClean="0"/>
              <a:t>sağlayan</a:t>
            </a:r>
            <a:r>
              <a:rPr lang="en-GB" dirty="0" smtClean="0"/>
              <a:t> </a:t>
            </a:r>
            <a:r>
              <a:rPr lang="tr-TR" dirty="0"/>
              <a:t>kurum ve kuruluşlar</a:t>
            </a:r>
            <a:endParaRPr lang="en-GB" dirty="0"/>
          </a:p>
          <a:p>
            <a:pPr>
              <a:defRPr/>
            </a:pPr>
            <a:endParaRPr lang="tr-TR" b="1" u="sng" dirty="0"/>
          </a:p>
          <a:p>
            <a:pPr>
              <a:defRPr/>
            </a:pPr>
            <a:r>
              <a:rPr lang="tr-TR" b="1" u="sng" dirty="0"/>
              <a:t>Tedbirden faydalanamayacak olanlar</a:t>
            </a:r>
            <a:r>
              <a:rPr lang="en-GB" dirty="0"/>
              <a:t>: </a:t>
            </a:r>
            <a:r>
              <a:rPr lang="tr-TR" dirty="0"/>
              <a:t>özel danışmanlık hizmeti veren kurum ve kuruluşlar</a:t>
            </a: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Kırsal alanlarda</a:t>
            </a:r>
            <a:r>
              <a:rPr lang="tr-TR" dirty="0"/>
              <a:t>ki</a:t>
            </a:r>
            <a:r>
              <a:rPr lang="en-GB" dirty="0"/>
              <a:t> çiftçilere / </a:t>
            </a:r>
            <a:r>
              <a:rPr lang="tr-TR" dirty="0" smtClean="0"/>
              <a:t>orman</a:t>
            </a:r>
            <a:r>
              <a:rPr lang="en-GB" dirty="0" smtClean="0"/>
              <a:t> </a:t>
            </a:r>
            <a:r>
              <a:rPr lang="tr-TR" dirty="0" smtClean="0"/>
              <a:t>sahiplerine</a:t>
            </a:r>
            <a:r>
              <a:rPr lang="en-GB" dirty="0" smtClean="0"/>
              <a:t> </a:t>
            </a:r>
            <a:r>
              <a:rPr lang="en-GB" dirty="0"/>
              <a:t>/ </a:t>
            </a:r>
            <a:r>
              <a:rPr lang="tr-TR" dirty="0" smtClean="0"/>
              <a:t>KOBİ'lere</a:t>
            </a:r>
            <a:r>
              <a:rPr lang="en-GB" dirty="0" smtClean="0"/>
              <a:t> </a:t>
            </a:r>
            <a:r>
              <a:rPr lang="tr-TR" dirty="0" smtClean="0"/>
              <a:t>ücretsiz</a:t>
            </a:r>
            <a:r>
              <a:rPr lang="en-GB" dirty="0" smtClean="0"/>
              <a:t> </a:t>
            </a:r>
            <a:r>
              <a:rPr lang="en-GB" dirty="0"/>
              <a:t>danışmanlık</a:t>
            </a:r>
            <a:r>
              <a:rPr lang="tr-TR" dirty="0"/>
              <a:t> hizmeti</a:t>
            </a:r>
            <a:endParaRPr lang="en-GB" dirty="0"/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unga"/>
              <a:ea typeface="Arial Unicode MS"/>
              <a:cs typeface="Tunga"/>
            </a:endParaRPr>
          </a:p>
        </p:txBody>
      </p:sp>
    </p:spTree>
    <p:extLst>
      <p:ext uri="{BB962C8B-B14F-4D97-AF65-F5344CB8AC3E}">
        <p14:creationId xmlns:p14="http://schemas.microsoft.com/office/powerpoint/2010/main" val="127962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 / 18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>
              <a:solidFill>
                <a:prstClr val="black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50" y="981075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99219" y="1987093"/>
            <a:ext cx="801858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r>
              <a:rPr lang="en-GB" altLang="en-US" sz="1600" b="1" dirty="0">
                <a:solidFill>
                  <a:srgbClr val="FF0000"/>
                </a:solidFill>
              </a:rPr>
              <a:t>Danışman</a:t>
            </a:r>
            <a:r>
              <a:rPr lang="tr-TR" altLang="en-US" sz="1600" b="1" dirty="0">
                <a:solidFill>
                  <a:srgbClr val="FF0000"/>
                </a:solidFill>
              </a:rPr>
              <a:t>lık</a:t>
            </a:r>
            <a:r>
              <a:rPr lang="en-GB" altLang="en-US" sz="1600" b="1" dirty="0">
                <a:solidFill>
                  <a:srgbClr val="FF0000"/>
                </a:solidFill>
              </a:rPr>
              <a:t> </a:t>
            </a:r>
            <a:r>
              <a:rPr lang="tr-TR" altLang="en-US" sz="1600" b="1" dirty="0">
                <a:solidFill>
                  <a:srgbClr val="FF0000"/>
                </a:solidFill>
              </a:rPr>
              <a:t>H</a:t>
            </a:r>
            <a:r>
              <a:rPr lang="en-GB" altLang="en-US" sz="1600" b="1" dirty="0">
                <a:solidFill>
                  <a:srgbClr val="FF0000"/>
                </a:solidFill>
              </a:rPr>
              <a:t>izmet</a:t>
            </a:r>
            <a:r>
              <a:rPr lang="tr-TR" altLang="en-US" sz="1600" b="1" dirty="0">
                <a:solidFill>
                  <a:srgbClr val="FF0000"/>
                </a:solidFill>
              </a:rPr>
              <a:t>i</a:t>
            </a:r>
            <a:r>
              <a:rPr lang="en-GB" altLang="en-US" sz="1600" b="1" dirty="0">
                <a:solidFill>
                  <a:srgbClr val="FF0000"/>
                </a:solidFill>
              </a:rPr>
              <a:t> </a:t>
            </a:r>
            <a:r>
              <a:rPr lang="tr-TR" altLang="en-US" sz="1600" b="1" dirty="0">
                <a:solidFill>
                  <a:srgbClr val="FF0000"/>
                </a:solidFill>
              </a:rPr>
              <a:t>S</a:t>
            </a:r>
            <a:r>
              <a:rPr lang="en-GB" altLang="en-US" sz="1600" b="1" dirty="0">
                <a:solidFill>
                  <a:srgbClr val="FF0000"/>
                </a:solidFill>
              </a:rPr>
              <a:t>ağlay</a:t>
            </a:r>
            <a:r>
              <a:rPr lang="tr-TR" altLang="en-US" sz="1600" b="1" dirty="0">
                <a:solidFill>
                  <a:srgbClr val="FF0000"/>
                </a:solidFill>
              </a:rPr>
              <a:t>acaklar</a:t>
            </a:r>
            <a:r>
              <a:rPr lang="en-GB" altLang="en-US" sz="1600" b="1" dirty="0">
                <a:solidFill>
                  <a:srgbClr val="FF0000"/>
                </a:solidFill>
              </a:rPr>
              <a:t> için </a:t>
            </a:r>
            <a:r>
              <a:rPr lang="tr-TR" altLang="en-US" sz="1600" b="1" dirty="0">
                <a:solidFill>
                  <a:srgbClr val="FF0000"/>
                </a:solidFill>
              </a:rPr>
              <a:t>K</a:t>
            </a:r>
            <a:r>
              <a:rPr lang="en-GB" altLang="en-US" sz="1600" b="1" dirty="0" smtClean="0">
                <a:solidFill>
                  <a:srgbClr val="FF0000"/>
                </a:solidFill>
              </a:rPr>
              <a:t>oşullar</a:t>
            </a:r>
            <a:endParaRPr lang="tr-TR" altLang="en-US" sz="1600" b="1" dirty="0" smtClean="0">
              <a:solidFill>
                <a:srgbClr val="FF0000"/>
              </a:solidFill>
            </a:endParaRPr>
          </a:p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endParaRPr lang="tr-TR" sz="1600" dirty="0" smtClean="0">
              <a:solidFill>
                <a:srgbClr val="FF0000"/>
              </a:solid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dirty="0"/>
              <a:t>Danışmanlık hizmeti</a:t>
            </a:r>
            <a:r>
              <a:rPr lang="en-GB" dirty="0"/>
              <a:t> verecek olan </a:t>
            </a:r>
            <a:r>
              <a:rPr lang="tr-TR" dirty="0"/>
              <a:t>kurum ve kuruluşlar</a:t>
            </a:r>
            <a:r>
              <a:rPr lang="en-GB" dirty="0"/>
              <a:t>, </a:t>
            </a:r>
            <a:r>
              <a:rPr lang="tr-TR" dirty="0"/>
              <a:t>danışmanlık hizmeti verdikleri </a:t>
            </a:r>
            <a:r>
              <a:rPr lang="en-GB" dirty="0"/>
              <a:t>alanlar</a:t>
            </a:r>
            <a:r>
              <a:rPr lang="tr-TR" dirty="0"/>
              <a:t>da danışmanlık deneyimi ve güvenilirlik ile </a:t>
            </a:r>
            <a:r>
              <a:rPr lang="en-GB" dirty="0"/>
              <a:t>düzenli eğitim</a:t>
            </a:r>
            <a:r>
              <a:rPr lang="tr-TR" dirty="0"/>
              <a:t> alan, </a:t>
            </a:r>
            <a:r>
              <a:rPr lang="en-GB" dirty="0"/>
              <a:t>kalifiy</a:t>
            </a:r>
            <a:r>
              <a:rPr lang="tr-TR" dirty="0"/>
              <a:t>e personele sahip olma şeklin</a:t>
            </a:r>
            <a:r>
              <a:rPr lang="en-GB" dirty="0"/>
              <a:t>de </a:t>
            </a:r>
            <a:r>
              <a:rPr lang="en-GB" b="1" dirty="0"/>
              <a:t>uygun kaynaklara</a:t>
            </a:r>
            <a:r>
              <a:rPr lang="en-GB" dirty="0"/>
              <a:t> sahip ol</a:t>
            </a:r>
            <a:r>
              <a:rPr lang="tr-TR" dirty="0"/>
              <a:t>malıdırlar</a:t>
            </a:r>
            <a:r>
              <a:rPr lang="en-GB" dirty="0"/>
              <a:t>.</a:t>
            </a:r>
            <a:endParaRPr lang="tr-TR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dirty="0"/>
              <a:t>Danışmanlık hizmeti verecek kurum veya kuruluşların personeli düzenli olarak eğitilmelidir.</a:t>
            </a:r>
            <a:endParaRPr lang="en-GB" dirty="0"/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unga"/>
              <a:ea typeface="Arial Unicode MS"/>
              <a:cs typeface="Tunga"/>
            </a:endParaRPr>
          </a:p>
        </p:txBody>
      </p:sp>
    </p:spTree>
    <p:extLst>
      <p:ext uri="{BB962C8B-B14F-4D97-AF65-F5344CB8AC3E}">
        <p14:creationId xmlns:p14="http://schemas.microsoft.com/office/powerpoint/2010/main" val="8547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 / 18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>
              <a:solidFill>
                <a:prstClr val="black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50" y="981075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99219" y="1987093"/>
            <a:ext cx="801858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r>
              <a:rPr lang="tr-TR" altLang="en-US" b="1" dirty="0"/>
              <a:t>Uygun </a:t>
            </a:r>
            <a:r>
              <a:rPr lang="tr-TR" altLang="en-US" b="1" dirty="0" smtClean="0"/>
              <a:t>Faaliyetler</a:t>
            </a:r>
          </a:p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endParaRPr lang="tr-TR" dirty="0" smtClean="0">
              <a:solidFill>
                <a:srgbClr val="FF0000"/>
              </a:solidFill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dirty="0"/>
              <a:t>G</a:t>
            </a:r>
            <a:r>
              <a:rPr lang="en-GB" dirty="0"/>
              <a:t>rup </a:t>
            </a:r>
            <a:r>
              <a:rPr lang="tr-TR" dirty="0"/>
              <a:t>danışmanlığı</a:t>
            </a:r>
            <a:r>
              <a:rPr lang="en-GB" dirty="0"/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dirty="0"/>
              <a:t>IPARD programı</a:t>
            </a:r>
            <a:r>
              <a:rPr lang="tr-TR" dirty="0"/>
              <a:t>na yönelik proje</a:t>
            </a:r>
            <a:r>
              <a:rPr lang="en-GB" dirty="0"/>
              <a:t> başvuruların</a:t>
            </a:r>
            <a:r>
              <a:rPr lang="tr-TR" dirty="0"/>
              <a:t>ın</a:t>
            </a:r>
            <a:r>
              <a:rPr lang="en-GB" dirty="0"/>
              <a:t> </a:t>
            </a:r>
            <a:r>
              <a:rPr lang="tr-TR" dirty="0"/>
              <a:t>hazırlanması </a:t>
            </a:r>
            <a:r>
              <a:rPr lang="en-GB" dirty="0"/>
              <a:t>ve proje uygula</a:t>
            </a:r>
            <a:r>
              <a:rPr lang="tr-TR" dirty="0"/>
              <a:t>n</a:t>
            </a:r>
            <a:r>
              <a:rPr lang="en-GB" dirty="0"/>
              <a:t>ması</a:t>
            </a:r>
            <a:r>
              <a:rPr lang="tr-TR" dirty="0"/>
              <a:t> konularında</a:t>
            </a:r>
            <a:r>
              <a:rPr lang="en-GB" dirty="0"/>
              <a:t> </a:t>
            </a:r>
            <a:r>
              <a:rPr lang="tr-TR" dirty="0"/>
              <a:t>(</a:t>
            </a:r>
            <a:r>
              <a:rPr lang="en-GB" dirty="0"/>
              <a:t>ödeme talep</a:t>
            </a:r>
            <a:r>
              <a:rPr lang="tr-TR" dirty="0"/>
              <a:t> paketinin </a:t>
            </a:r>
            <a:r>
              <a:rPr lang="en-GB" dirty="0"/>
              <a:t>hazırlanmas</a:t>
            </a:r>
            <a:r>
              <a:rPr lang="tr-TR" dirty="0"/>
              <a:t>ı </a:t>
            </a:r>
            <a:r>
              <a:rPr lang="en-GB" dirty="0"/>
              <a:t>gibi</a:t>
            </a:r>
            <a:r>
              <a:rPr lang="tr-TR" dirty="0"/>
              <a:t>)</a:t>
            </a:r>
            <a:r>
              <a:rPr lang="en-GB" dirty="0"/>
              <a:t> </a:t>
            </a:r>
            <a:r>
              <a:rPr lang="tr-TR" dirty="0"/>
              <a:t>danışmanlık yapmak</a:t>
            </a:r>
            <a:r>
              <a:rPr lang="en-GB" dirty="0"/>
              <a:t>;</a:t>
            </a: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dirty="0"/>
              <a:t>Danışmanların eğitimi.</a:t>
            </a:r>
            <a:endParaRPr lang="en-GB" dirty="0"/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unga"/>
              <a:ea typeface="Arial Unicode MS"/>
              <a:cs typeface="Tunga"/>
            </a:endParaRPr>
          </a:p>
        </p:txBody>
      </p:sp>
    </p:spTree>
    <p:extLst>
      <p:ext uri="{BB962C8B-B14F-4D97-AF65-F5344CB8AC3E}">
        <p14:creationId xmlns:p14="http://schemas.microsoft.com/office/powerpoint/2010/main" val="4856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 / 18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>
              <a:solidFill>
                <a:prstClr val="black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50" y="981075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99219" y="1987093"/>
            <a:ext cx="8018585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r>
              <a:rPr lang="en-GB" altLang="en-US" sz="1600" b="1" dirty="0"/>
              <a:t>Uygun Faaliyetler-</a:t>
            </a:r>
            <a:r>
              <a:rPr lang="tr-TR" altLang="en-US" sz="1600" b="1" dirty="0"/>
              <a:t>D</a:t>
            </a:r>
            <a:r>
              <a:rPr lang="en-GB" altLang="en-US" sz="1600" b="1" dirty="0"/>
              <a:t>eta</a:t>
            </a:r>
            <a:r>
              <a:rPr lang="tr-TR" altLang="en-US" sz="1600" b="1" dirty="0" smtClean="0"/>
              <a:t>ylar</a:t>
            </a:r>
          </a:p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endParaRPr lang="tr-TR" sz="1600" dirty="0" smtClean="0">
              <a:solidFill>
                <a:srgbClr val="FF0000"/>
              </a:solid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dirty="0"/>
              <a:t>IPARD Programında danışmanlık hizmeti sağlanacak tedbirler, sektörler/proje büyüklükleri </a:t>
            </a:r>
            <a:r>
              <a:rPr lang="tr-TR" dirty="0" smtClean="0"/>
              <a:t>vb.. detaylar </a:t>
            </a:r>
            <a:r>
              <a:rPr lang="tr-TR" dirty="0"/>
              <a:t>tanımlanmalıdır;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dirty="0"/>
              <a:t>Çiftçiler veya mikro ve küçük işletmeler için grup danışmanlık hizmetleri</a:t>
            </a:r>
            <a:r>
              <a:rPr lang="tr-TR" dirty="0"/>
              <a:t>;</a:t>
            </a:r>
            <a:r>
              <a:rPr lang="en-GB" dirty="0"/>
              <a:t> tarımsal işletmelerin, orman işletmelerinin veya </a:t>
            </a:r>
            <a:r>
              <a:rPr lang="tr-TR" dirty="0"/>
              <a:t>KOBİ’lerin, </a:t>
            </a:r>
            <a:r>
              <a:rPr lang="en-GB" dirty="0"/>
              <a:t>mikro ve küçük işletmelerin ekonomik, tarımsal ve çevresel performans</a:t>
            </a:r>
            <a:r>
              <a:rPr lang="tr-TR" dirty="0"/>
              <a:t>lar</a:t>
            </a:r>
            <a:r>
              <a:rPr lang="en-GB" dirty="0"/>
              <a:t>ını ka</a:t>
            </a:r>
            <a:r>
              <a:rPr lang="tr-TR" dirty="0"/>
              <a:t>psa</a:t>
            </a:r>
            <a:r>
              <a:rPr lang="en-GB" dirty="0"/>
              <a:t>yabilir;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dirty="0"/>
              <a:t>Grup</a:t>
            </a:r>
            <a:r>
              <a:rPr lang="tr-TR" dirty="0"/>
              <a:t> </a:t>
            </a:r>
            <a:r>
              <a:rPr lang="en-GB" dirty="0"/>
              <a:t>danışma</a:t>
            </a:r>
            <a:r>
              <a:rPr lang="tr-TR" dirty="0"/>
              <a:t>nlığında</a:t>
            </a:r>
            <a:r>
              <a:rPr lang="en-GB" dirty="0"/>
              <a:t>, IPARD programında desteklenen sektörlere öncelik tanı</a:t>
            </a:r>
            <a:r>
              <a:rPr lang="tr-TR" dirty="0"/>
              <a:t>nı</a:t>
            </a:r>
            <a:r>
              <a:rPr lang="en-GB" dirty="0"/>
              <a:t>r</a:t>
            </a:r>
            <a:r>
              <a:rPr lang="tr-TR" dirty="0"/>
              <a:t>;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Danışmanların eğitimi, </a:t>
            </a:r>
            <a:r>
              <a:rPr lang="tr-TR" dirty="0"/>
              <a:t>danışmanlık</a:t>
            </a:r>
            <a:r>
              <a:rPr lang="en-GB" dirty="0"/>
              <a:t> verilen alanlarla ilişkili olmalıdır</a:t>
            </a:r>
            <a:r>
              <a:rPr lang="tr-TR" dirty="0"/>
              <a:t>.</a:t>
            </a:r>
            <a:endParaRPr lang="en-GB" dirty="0"/>
          </a:p>
          <a:p>
            <a:pPr marL="285750" indent="-285750"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tr-TR" dirty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unga"/>
              <a:ea typeface="Arial Unicode MS"/>
              <a:cs typeface="Tunga"/>
            </a:endParaRPr>
          </a:p>
        </p:txBody>
      </p:sp>
    </p:spTree>
    <p:extLst>
      <p:ext uri="{BB962C8B-B14F-4D97-AF65-F5344CB8AC3E}">
        <p14:creationId xmlns:p14="http://schemas.microsoft.com/office/powerpoint/2010/main" val="4856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 / 18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>
              <a:solidFill>
                <a:prstClr val="black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50" y="981075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99219" y="1987093"/>
            <a:ext cx="801858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r>
              <a:rPr lang="tr-TR" altLang="en-US" sz="1600" b="1" dirty="0"/>
              <a:t>İdari </a:t>
            </a:r>
            <a:r>
              <a:rPr lang="tr-TR" altLang="en-US" sz="1600" b="1" dirty="0" smtClean="0"/>
              <a:t>Prosedür</a:t>
            </a:r>
          </a:p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endParaRPr lang="tr-TR" sz="1600" dirty="0" smtClean="0">
              <a:solidFill>
                <a:srgbClr val="FF0000"/>
              </a:solid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dirty="0"/>
              <a:t>IPARD Ajansı, danışma</a:t>
            </a:r>
            <a:r>
              <a:rPr lang="tr-TR" dirty="0"/>
              <a:t>nlık</a:t>
            </a:r>
            <a:r>
              <a:rPr lang="en-GB" dirty="0"/>
              <a:t> hizmeti sunan</a:t>
            </a:r>
            <a:r>
              <a:rPr lang="tr-TR" dirty="0"/>
              <a:t> </a:t>
            </a:r>
            <a:r>
              <a:rPr lang="en-GB" dirty="0"/>
              <a:t>belir</a:t>
            </a:r>
            <a:r>
              <a:rPr lang="tr-TR" dirty="0"/>
              <a:t>li</a:t>
            </a:r>
            <a:r>
              <a:rPr lang="en-GB" dirty="0"/>
              <a:t> kurum ve kuruluşlarla bir sözleşme imzalayacaktır. Ödemeler, gerçekleştirilen hizmetlere </a:t>
            </a:r>
            <a:r>
              <a:rPr lang="tr-TR" dirty="0"/>
              <a:t>dayalı</a:t>
            </a:r>
            <a:r>
              <a:rPr lang="en-GB" dirty="0"/>
              <a:t> ödeme talepleri </a:t>
            </a:r>
            <a:r>
              <a:rPr lang="tr-TR" dirty="0"/>
              <a:t>bazında </a:t>
            </a:r>
            <a:r>
              <a:rPr lang="en-GB" dirty="0"/>
              <a:t>düzenli olarak yapılacaktır.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dirty="0"/>
              <a:t>D</a:t>
            </a:r>
            <a:r>
              <a:rPr lang="en-GB" dirty="0"/>
              <a:t>anışmanlık hizmet</a:t>
            </a:r>
            <a:r>
              <a:rPr lang="tr-TR" dirty="0"/>
              <a:t>i sağlayıcılara,</a:t>
            </a:r>
            <a:r>
              <a:rPr lang="en-GB" dirty="0"/>
              <a:t> kamu ihalesi yoluyla seçilen bir eğitim sağlayıcısı </a:t>
            </a:r>
            <a:r>
              <a:rPr lang="tr-TR" dirty="0"/>
              <a:t>tarafından e</a:t>
            </a:r>
            <a:r>
              <a:rPr lang="en-GB" dirty="0"/>
              <a:t>ğitim desteği</a:t>
            </a:r>
            <a:r>
              <a:rPr lang="tr-TR" dirty="0"/>
              <a:t> verilecektir</a:t>
            </a:r>
            <a:r>
              <a:rPr lang="en-GB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Bu </a:t>
            </a:r>
            <a:r>
              <a:rPr lang="tr-TR" altLang="en-US" dirty="0"/>
              <a:t>tedbirle</a:t>
            </a:r>
            <a:r>
              <a:rPr lang="en-GB" altLang="en-US" dirty="0"/>
              <a:t> hazırlanan belgeler, diğer IPARD tedbirleri </a:t>
            </a:r>
            <a:r>
              <a:rPr lang="tr-TR" altLang="en-US" dirty="0"/>
              <a:t>altındaki</a:t>
            </a:r>
            <a:r>
              <a:rPr lang="en-GB" altLang="en-US" dirty="0"/>
              <a:t> genel masraf desteğinden faydalanamazlar. IPARD Ajansı tarafından </a:t>
            </a:r>
            <a:r>
              <a:rPr lang="tr-TR" altLang="en-US" dirty="0"/>
              <a:t>i</a:t>
            </a:r>
            <a:r>
              <a:rPr lang="en-GB" altLang="en-US" dirty="0"/>
              <a:t>lgili çapraz kontrol mekanizması oluşturulmalıdır.</a:t>
            </a: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unga"/>
              <a:ea typeface="Arial Unicode MS"/>
              <a:cs typeface="Tunga"/>
            </a:endParaRPr>
          </a:p>
        </p:txBody>
      </p:sp>
    </p:spTree>
    <p:extLst>
      <p:ext uri="{BB962C8B-B14F-4D97-AF65-F5344CB8AC3E}">
        <p14:creationId xmlns:p14="http://schemas.microsoft.com/office/powerpoint/2010/main" val="4856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 / 18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>
              <a:solidFill>
                <a:prstClr val="black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50" y="981075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99219" y="1987093"/>
            <a:ext cx="801858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r>
              <a:rPr lang="en-GB" altLang="en-US" sz="1600" b="1" dirty="0"/>
              <a:t>Ödeme </a:t>
            </a:r>
            <a:r>
              <a:rPr lang="tr-TR" altLang="en-US" sz="1600" b="1" dirty="0"/>
              <a:t>D</a:t>
            </a:r>
            <a:r>
              <a:rPr lang="en-GB" altLang="en-US" sz="1600" b="1" dirty="0" smtClean="0"/>
              <a:t>üzeyleri</a:t>
            </a:r>
            <a:endParaRPr lang="tr-TR" altLang="en-US" sz="1600" b="1" dirty="0" smtClean="0"/>
          </a:p>
          <a:p>
            <a:pPr>
              <a:spcBef>
                <a:spcPts val="580"/>
              </a:spcBef>
              <a:buClr>
                <a:srgbClr val="629DD1"/>
              </a:buClr>
              <a:buSzPct val="85000"/>
            </a:pPr>
            <a:endParaRPr lang="tr-TR" sz="1600" dirty="0" smtClean="0">
              <a:solidFill>
                <a:srgbClr val="FF0000"/>
              </a:solidFill>
              <a:latin typeface="Arial"/>
            </a:endParaRPr>
          </a:p>
          <a:p>
            <a:r>
              <a:rPr lang="en-GB" altLang="tr-TR" sz="1600" dirty="0"/>
              <a:t>%100</a:t>
            </a:r>
            <a:r>
              <a:rPr lang="tr-TR" altLang="tr-TR" sz="1600" dirty="0"/>
              <a:t> (</a:t>
            </a:r>
            <a:r>
              <a:rPr lang="en-GB" altLang="tr-TR" sz="1600" dirty="0"/>
              <a:t>%85</a:t>
            </a:r>
            <a:r>
              <a:rPr lang="tr-TR" altLang="tr-TR" sz="1600" dirty="0"/>
              <a:t>’i AB katkısı)</a:t>
            </a:r>
            <a:endParaRPr lang="en-GB" altLang="tr-TR" sz="1600" dirty="0"/>
          </a:p>
          <a:p>
            <a:pPr algn="just"/>
            <a:r>
              <a:rPr lang="tr-TR" altLang="tr-TR" sz="1600" dirty="0"/>
              <a:t>G</a:t>
            </a:r>
            <a:r>
              <a:rPr lang="en-GB" altLang="tr-TR" sz="1600" dirty="0"/>
              <a:t>rup danışma toplantı</a:t>
            </a:r>
            <a:r>
              <a:rPr lang="tr-TR" altLang="tr-TR" sz="1600" dirty="0"/>
              <a:t>sı</a:t>
            </a:r>
            <a:r>
              <a:rPr lang="en-GB" altLang="tr-TR" sz="1600" dirty="0"/>
              <a:t> / IPARD proje başvurusu / IPARD ödeme talebi </a:t>
            </a:r>
            <a:r>
              <a:rPr lang="en-GB" altLang="tr-TR" sz="1600" dirty="0" err="1"/>
              <a:t>başına</a:t>
            </a:r>
            <a:r>
              <a:rPr lang="en-GB" altLang="tr-TR" sz="1600" dirty="0"/>
              <a:t> </a:t>
            </a:r>
            <a:r>
              <a:rPr lang="tr-TR" altLang="tr-TR" sz="1600" dirty="0" smtClean="0"/>
              <a:t>sabit</a:t>
            </a:r>
            <a:r>
              <a:rPr lang="en-GB" altLang="tr-TR" sz="1600" dirty="0" smtClean="0"/>
              <a:t> </a:t>
            </a:r>
            <a:r>
              <a:rPr lang="tr-TR" altLang="tr-TR" sz="1600" dirty="0" smtClean="0"/>
              <a:t>ödeme</a:t>
            </a:r>
            <a:r>
              <a:rPr lang="en-GB" altLang="tr-TR" sz="1600" dirty="0" smtClean="0"/>
              <a:t> </a:t>
            </a:r>
            <a:r>
              <a:rPr lang="tr-TR" altLang="tr-TR" sz="1600" dirty="0" smtClean="0"/>
              <a:t>oranları verilmelidir.</a:t>
            </a:r>
            <a:endParaRPr lang="en-GB" altLang="tr-TR" sz="1600" dirty="0"/>
          </a:p>
          <a:p>
            <a:r>
              <a:rPr lang="en-GB" altLang="tr-TR" sz="1600" dirty="0"/>
              <a:t>Proje başvurusu / ödeme tale</a:t>
            </a:r>
            <a:r>
              <a:rPr lang="tr-TR" altLang="tr-TR" sz="1600" dirty="0"/>
              <a:t>p paketi</a:t>
            </a:r>
            <a:r>
              <a:rPr lang="en-GB" altLang="tr-TR" sz="1600" dirty="0"/>
              <a:t> </a:t>
            </a:r>
            <a:r>
              <a:rPr lang="tr-TR" altLang="tr-TR" sz="1600" dirty="0" smtClean="0"/>
              <a:t>ödemelerinin</a:t>
            </a:r>
            <a:r>
              <a:rPr lang="en-GB" altLang="tr-TR" sz="1600" dirty="0" smtClean="0"/>
              <a:t> </a:t>
            </a:r>
            <a:r>
              <a:rPr lang="tr-TR" altLang="tr-TR" sz="1600" dirty="0"/>
              <a:t>miktarı</a:t>
            </a:r>
            <a:r>
              <a:rPr lang="en-GB" altLang="tr-TR" sz="1600" dirty="0"/>
              <a:t>, </a:t>
            </a:r>
            <a:r>
              <a:rPr lang="tr-TR" altLang="tr-TR" sz="1600" dirty="0"/>
              <a:t>tedbirl</a:t>
            </a:r>
            <a:r>
              <a:rPr lang="en-GB" altLang="tr-TR" sz="1600" dirty="0"/>
              <a:t>ere, sektörlerin türüne / desteklenen proje</a:t>
            </a:r>
            <a:r>
              <a:rPr lang="tr-TR" altLang="tr-TR" sz="1600" dirty="0"/>
              <a:t> büyüklüğüne göre </a:t>
            </a:r>
            <a:r>
              <a:rPr lang="en-GB" altLang="tr-TR" sz="1600" dirty="0"/>
              <a:t>IPARD </a:t>
            </a:r>
            <a:r>
              <a:rPr lang="tr-TR" altLang="tr-TR" sz="1600" dirty="0"/>
              <a:t>p</a:t>
            </a:r>
            <a:r>
              <a:rPr lang="en-GB" altLang="tr-TR" sz="1600" dirty="0"/>
              <a:t>rogramında</a:t>
            </a:r>
            <a:r>
              <a:rPr lang="tr-TR" altLang="tr-TR" sz="1600" dirty="0"/>
              <a:t> </a:t>
            </a:r>
            <a:r>
              <a:rPr lang="en-GB" altLang="tr-TR" sz="1600" dirty="0"/>
              <a:t>uygun şekilde </a:t>
            </a:r>
            <a:r>
              <a:rPr lang="tr-TR" altLang="tr-TR" sz="1600" dirty="0"/>
              <a:t>belirlen</a:t>
            </a:r>
            <a:r>
              <a:rPr lang="en-GB" altLang="tr-TR" sz="1600" dirty="0"/>
              <a:t>melidir.</a:t>
            </a:r>
          </a:p>
          <a:p>
            <a:pPr algn="just"/>
            <a:r>
              <a:rPr lang="tr-TR" altLang="tr-TR" sz="1600" dirty="0"/>
              <a:t>Ödeme düzeyi daha küçük ve / veya orta ölçekli projelere göre ayarlanmalıdır.</a:t>
            </a:r>
          </a:p>
          <a:p>
            <a:pPr algn="just"/>
            <a:endParaRPr lang="en-GB" altLang="tr-TR" sz="1600" dirty="0"/>
          </a:p>
          <a:p>
            <a:pPr algn="just"/>
            <a:r>
              <a:rPr lang="en-GB" altLang="tr-TR" sz="1600" dirty="0"/>
              <a:t>IPARD programıyla ilgili danışmanlık hizmetlerinin ödeme oranları iki bileşen içerecektir:</a:t>
            </a:r>
            <a:endParaRPr lang="tr-TR" altLang="tr-TR" sz="1600" dirty="0"/>
          </a:p>
          <a:p>
            <a:pPr lvl="1" algn="just">
              <a:buFont typeface="Wingdings" pitchFamily="2" charset="2"/>
              <a:buChar char="ü"/>
            </a:pPr>
            <a:r>
              <a:rPr lang="en-GB" altLang="tr-TR" sz="1600" dirty="0"/>
              <a:t>Hazırlanan her proje başvurusu / ödeme talebi için temel oran;</a:t>
            </a:r>
            <a:r>
              <a:rPr lang="en-GB" altLang="tr-TR" sz="1400" dirty="0"/>
              <a:t>	 </a:t>
            </a:r>
            <a:endParaRPr lang="tr-TR" altLang="tr-TR" sz="1400" dirty="0"/>
          </a:p>
          <a:p>
            <a:pPr lvl="1" algn="just">
              <a:buFont typeface="Wingdings" pitchFamily="2" charset="2"/>
              <a:buChar char="ü"/>
            </a:pPr>
            <a:r>
              <a:rPr lang="en-GB" altLang="tr-TR" sz="1600" dirty="0"/>
              <a:t>IPARD Ajansı'na sunulan ve uygun görülen her proje başvurusu / ödeme tale</a:t>
            </a:r>
            <a:r>
              <a:rPr lang="tr-TR" altLang="tr-TR" sz="1600" dirty="0"/>
              <a:t>p paketi</a:t>
            </a:r>
            <a:r>
              <a:rPr lang="en-GB" altLang="tr-TR" sz="1600" dirty="0"/>
              <a:t> için </a:t>
            </a:r>
            <a:r>
              <a:rPr lang="tr-TR" altLang="tr-TR" sz="1600" dirty="0"/>
              <a:t>üstüne eklenen</a:t>
            </a:r>
            <a:r>
              <a:rPr lang="en-GB" altLang="tr-TR" sz="1600" dirty="0"/>
              <a:t> oranlar.</a:t>
            </a: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unga"/>
              <a:ea typeface="Arial Unicode MS"/>
              <a:cs typeface="Tunga"/>
            </a:endParaRPr>
          </a:p>
        </p:txBody>
      </p:sp>
    </p:spTree>
    <p:extLst>
      <p:ext uri="{BB962C8B-B14F-4D97-AF65-F5344CB8AC3E}">
        <p14:creationId xmlns:p14="http://schemas.microsoft.com/office/powerpoint/2010/main" val="36370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 / 18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412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IPARD II Programı Danışmanlık Hizmetleri </a:t>
            </a:r>
            <a:r>
              <a:rPr lang="tr-TR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Tedbiri</a:t>
            </a:r>
            <a:endParaRPr lang="tr-TR" sz="1400" b="1" i="1" dirty="0">
              <a:solidFill>
                <a:prstClr val="black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23850" y="981075"/>
            <a:ext cx="8569325" cy="544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03384" y="1340768"/>
            <a:ext cx="801858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580"/>
              </a:spcBef>
              <a:buClr>
                <a:srgbClr val="629DD1"/>
              </a:buClr>
              <a:buSzPct val="85000"/>
              <a:buFont typeface="Wingdings 2"/>
              <a:buChar char=""/>
            </a:pPr>
            <a:endParaRPr lang="tr-TR" sz="1600" dirty="0" smtClean="0">
              <a:solidFill>
                <a:srgbClr val="FF0000"/>
              </a:solidFill>
              <a:latin typeface="Arial"/>
            </a:endParaRPr>
          </a:p>
          <a:p>
            <a:pPr marL="274320" indent="-274320">
              <a:spcBef>
                <a:spcPts val="580"/>
              </a:spcBef>
              <a:buClr>
                <a:srgbClr val="629DD1"/>
              </a:buClr>
              <a:buSzPct val="85000"/>
              <a:buFont typeface="Wingdings 2"/>
              <a:buChar char=""/>
            </a:pPr>
            <a:r>
              <a:rPr lang="tr-TR" sz="1600" dirty="0" smtClean="0">
                <a:solidFill>
                  <a:srgbClr val="FF0000"/>
                </a:solidFill>
                <a:latin typeface="Arial"/>
              </a:rPr>
              <a:t>Projenin Adı: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«IPARD II Programı Danışmanlık Hizmetleri Tedbiri İçin Kapasite Kullanım Projesi» Bu proje Katılım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Öncesi Yardım Aracı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altında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finanse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edilmiştir.</a:t>
            </a:r>
          </a:p>
          <a:p>
            <a:pPr marL="274320" indent="-274320">
              <a:spcBef>
                <a:spcPts val="580"/>
              </a:spcBef>
              <a:buClr>
                <a:srgbClr val="629DD1"/>
              </a:buClr>
              <a:buSzPct val="85000"/>
              <a:buFont typeface="Wingdings 2"/>
              <a:buChar char=""/>
            </a:pPr>
            <a:r>
              <a:rPr lang="tr-TR" sz="1600" dirty="0" smtClean="0">
                <a:solidFill>
                  <a:srgbClr val="FF0000"/>
                </a:solidFill>
                <a:latin typeface="Arial"/>
              </a:rPr>
              <a:t>Projenin Uygulanacağı İller: </a:t>
            </a:r>
            <a:r>
              <a:rPr lang="tr-TR" sz="1600" dirty="0">
                <a:solidFill>
                  <a:prstClr val="black"/>
                </a:solidFill>
                <a:latin typeface="Arial"/>
              </a:rPr>
              <a:t>42 IPARD </a:t>
            </a:r>
            <a:r>
              <a:rPr lang="tr-TR" sz="1600" dirty="0" smtClean="0">
                <a:solidFill>
                  <a:prstClr val="black"/>
                </a:solidFill>
                <a:latin typeface="Arial"/>
              </a:rPr>
              <a:t>İli</a:t>
            </a:r>
            <a:endParaRPr lang="tr-TR" sz="1600" dirty="0">
              <a:solidFill>
                <a:prstClr val="black"/>
              </a:solidFill>
              <a:latin typeface="Arial"/>
            </a:endParaRPr>
          </a:p>
          <a:p>
            <a:pPr marL="274320" indent="-274320">
              <a:spcBef>
                <a:spcPts val="580"/>
              </a:spcBef>
              <a:buClr>
                <a:srgbClr val="629DD1"/>
              </a:buClr>
              <a:buSzPct val="85000"/>
              <a:buFont typeface="Wingdings 2"/>
              <a:buChar char=""/>
            </a:pPr>
            <a:r>
              <a:rPr lang="tr-TR" sz="1600" dirty="0" smtClean="0">
                <a:solidFill>
                  <a:srgbClr val="FF0000"/>
                </a:solidFill>
                <a:latin typeface="Arial"/>
              </a:rPr>
              <a:t>Projenin Genel Amacı: </a:t>
            </a:r>
            <a:r>
              <a:rPr lang="tr-TR" sz="1600" dirty="0">
                <a:solidFill>
                  <a:prstClr val="black"/>
                </a:solidFill>
                <a:latin typeface="Arial"/>
              </a:rPr>
              <a:t>Düşük gelirli </a:t>
            </a:r>
            <a:r>
              <a:rPr lang="tr-TR" sz="1600" dirty="0" smtClean="0">
                <a:solidFill>
                  <a:prstClr val="black"/>
                </a:solidFill>
                <a:latin typeface="Arial"/>
              </a:rPr>
              <a:t>küçük faydalanıcıların </a:t>
            </a:r>
            <a:r>
              <a:rPr lang="tr-TR" sz="1600" dirty="0">
                <a:solidFill>
                  <a:prstClr val="black"/>
                </a:solidFill>
                <a:latin typeface="Arial"/>
              </a:rPr>
              <a:t>IPARD programına müracaat edebilmelerine yönelik </a:t>
            </a:r>
            <a:r>
              <a:rPr lang="tr-TR" sz="1600" dirty="0" smtClean="0">
                <a:solidFill>
                  <a:prstClr val="black"/>
                </a:solidFill>
                <a:latin typeface="Arial"/>
              </a:rPr>
              <a:t>ücretsiz </a:t>
            </a:r>
            <a:r>
              <a:rPr lang="tr-TR" sz="1600" dirty="0">
                <a:solidFill>
                  <a:prstClr val="black"/>
                </a:solidFill>
                <a:latin typeface="Arial"/>
              </a:rPr>
              <a:t>proje hazırlama danışmanlık hizmetinin verilmesinin sağlanması amacıyla kamu ve sivil toplum kuruluşlarında danışmanlık </a:t>
            </a:r>
            <a:r>
              <a:rPr lang="tr-TR" sz="1600" dirty="0" smtClean="0">
                <a:solidFill>
                  <a:prstClr val="black"/>
                </a:solidFill>
                <a:latin typeface="Arial"/>
              </a:rPr>
              <a:t>kapasitesinin </a:t>
            </a:r>
            <a:r>
              <a:rPr lang="tr-TR" sz="1600" dirty="0">
                <a:solidFill>
                  <a:prstClr val="black"/>
                </a:solidFill>
                <a:latin typeface="Arial"/>
              </a:rPr>
              <a:t>oluşturulması. </a:t>
            </a:r>
          </a:p>
          <a:p>
            <a:pPr marL="274320" indent="-274320">
              <a:spcBef>
                <a:spcPts val="580"/>
              </a:spcBef>
              <a:buClr>
                <a:srgbClr val="629DD1"/>
              </a:buClr>
              <a:buSzPct val="85000"/>
              <a:buFont typeface="Wingdings 2"/>
              <a:buChar char=""/>
            </a:pPr>
            <a:r>
              <a:rPr lang="tr-TR" sz="1600" dirty="0" smtClean="0">
                <a:solidFill>
                  <a:srgbClr val="FF0000"/>
                </a:solidFill>
                <a:latin typeface="Arial"/>
              </a:rPr>
              <a:t>Proje İhale Makamı</a:t>
            </a:r>
            <a:r>
              <a:rPr lang="tr-TR" sz="1600" dirty="0" smtClean="0">
                <a:solidFill>
                  <a:prstClr val="black"/>
                </a:solidFill>
                <a:latin typeface="Arial"/>
              </a:rPr>
              <a:t>: Merkezi Finans ve İhale Kurumu (CFCU)</a:t>
            </a:r>
            <a:endParaRPr lang="tr-TR" sz="1600" dirty="0">
              <a:solidFill>
                <a:prstClr val="black"/>
              </a:solidFill>
              <a:latin typeface="Arial"/>
            </a:endParaRPr>
          </a:p>
          <a:p>
            <a:pPr marL="274320" indent="-274320">
              <a:spcBef>
                <a:spcPts val="580"/>
              </a:spcBef>
              <a:buClr>
                <a:srgbClr val="629DD1"/>
              </a:buClr>
              <a:buSzPct val="85000"/>
              <a:buFont typeface="Wingdings 2"/>
              <a:buChar char=""/>
            </a:pPr>
            <a:r>
              <a:rPr lang="tr-TR" sz="1600" dirty="0" smtClean="0">
                <a:solidFill>
                  <a:srgbClr val="FF0000"/>
                </a:solidFill>
                <a:latin typeface="Arial"/>
              </a:rPr>
              <a:t>Projenin Bütçesi:</a:t>
            </a:r>
            <a:r>
              <a:rPr lang="tr-TR" sz="1600" dirty="0" smtClean="0">
                <a:solidFill>
                  <a:prstClr val="black"/>
                </a:solidFill>
                <a:latin typeface="Arial"/>
                <a:ea typeface="Times New Roman"/>
              </a:rPr>
              <a:t>769.000 </a:t>
            </a:r>
            <a:r>
              <a:rPr lang="tr-TR" sz="1600" dirty="0">
                <a:solidFill>
                  <a:prstClr val="black"/>
                </a:solidFill>
                <a:latin typeface="Arial"/>
                <a:ea typeface="Times New Roman"/>
              </a:rPr>
              <a:t>€  </a:t>
            </a:r>
            <a:r>
              <a:rPr lang="tr-TR" sz="1600" dirty="0" smtClean="0">
                <a:solidFill>
                  <a:prstClr val="black"/>
                </a:solidFill>
                <a:latin typeface="Arial"/>
                <a:ea typeface="Times New Roman"/>
              </a:rPr>
              <a:t>AB Katkısı ve </a:t>
            </a:r>
            <a:r>
              <a:rPr lang="tr-TR" sz="1600" dirty="0">
                <a:solidFill>
                  <a:prstClr val="black"/>
                </a:solidFill>
                <a:latin typeface="Arial"/>
                <a:ea typeface="Times New Roman"/>
              </a:rPr>
              <a:t>257.000 € </a:t>
            </a:r>
            <a:r>
              <a:rPr lang="tr-TR" sz="1600" dirty="0" smtClean="0">
                <a:solidFill>
                  <a:prstClr val="black"/>
                </a:solidFill>
                <a:latin typeface="Arial"/>
                <a:ea typeface="Times New Roman"/>
              </a:rPr>
              <a:t>TC Katkısı (Toplam </a:t>
            </a:r>
            <a:r>
              <a:rPr lang="tr-TR" sz="1600" dirty="0">
                <a:solidFill>
                  <a:prstClr val="black"/>
                </a:solidFill>
                <a:latin typeface="Arial"/>
                <a:ea typeface="Times New Roman"/>
              </a:rPr>
              <a:t>1.026.000 €</a:t>
            </a:r>
            <a:r>
              <a:rPr lang="tr-TR" sz="1600" dirty="0" smtClean="0">
                <a:solidFill>
                  <a:prstClr val="black"/>
                </a:solidFill>
                <a:latin typeface="Arial"/>
                <a:ea typeface="Times New Roman"/>
              </a:rPr>
              <a:t>)</a:t>
            </a:r>
            <a:endParaRPr lang="tr-TR" sz="1600" dirty="0">
              <a:solidFill>
                <a:srgbClr val="FF0000"/>
              </a:solidFill>
              <a:latin typeface="Arial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prstClr val="black"/>
              </a:solidFill>
              <a:latin typeface="Times New Roman"/>
              <a:ea typeface="Arial Unicode MS"/>
              <a:cs typeface="Tunga"/>
            </a:endParaRPr>
          </a:p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prstClr val="black"/>
              </a:solidFill>
              <a:latin typeface="Tunga"/>
              <a:ea typeface="Arial Unicode MS"/>
              <a:cs typeface="Tunga"/>
            </a:endParaRPr>
          </a:p>
        </p:txBody>
      </p:sp>
    </p:spTree>
    <p:extLst>
      <p:ext uri="{BB962C8B-B14F-4D97-AF65-F5344CB8AC3E}">
        <p14:creationId xmlns:p14="http://schemas.microsoft.com/office/powerpoint/2010/main" val="13118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</TotalTime>
  <Words>916</Words>
  <Application>Microsoft Office PowerPoint</Application>
  <PresentationFormat>Ekran Gösterisi (4:3)</PresentationFormat>
  <Paragraphs>131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T.C. GIDA TARIM VE HAYVANCILIK BAKANLIĞI TARIM REFORMU GENEL MÜDÜRLÜĞÜ   IPARD II Danışmanlık Tedbiri     Dr.İbrahim MUTLU AB Yapısal Uyum Yönetim Otoritesi 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ARZ EDERİM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 Ergin</dc:creator>
  <cp:lastModifiedBy>İbrahim MUTLU</cp:lastModifiedBy>
  <cp:revision>203</cp:revision>
  <dcterms:created xsi:type="dcterms:W3CDTF">2014-08-18T11:56:29Z</dcterms:created>
  <dcterms:modified xsi:type="dcterms:W3CDTF">2017-10-14T15:08:21Z</dcterms:modified>
</cp:coreProperties>
</file>