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89" r:id="rId4"/>
    <p:sldId id="290" r:id="rId5"/>
    <p:sldId id="291" r:id="rId6"/>
    <p:sldId id="292" r:id="rId7"/>
    <p:sldId id="293" r:id="rId8"/>
    <p:sldId id="294" r:id="rId9"/>
    <p:sldId id="295" r:id="rId10"/>
    <p:sldId id="287" r:id="rId11"/>
    <p:sldId id="296" r:id="rId12"/>
    <p:sldId id="297" r:id="rId13"/>
    <p:sldId id="298" r:id="rId14"/>
    <p:sldId id="299" r:id="rId15"/>
    <p:sldId id="300" r:id="rId16"/>
    <p:sldId id="301" r:id="rId17"/>
    <p:sldId id="302" r:id="rId18"/>
    <p:sldId id="303" r:id="rId19"/>
    <p:sldId id="304" r:id="rId20"/>
    <p:sldId id="305" r:id="rId21"/>
    <p:sldId id="25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35D77-2C36-4519-8001-34EED2CBA24D}" type="datetimeFigureOut">
              <a:rPr lang="tr-TR" smtClean="0"/>
              <a:t>16.10.2017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B4A71C-D3DC-4881-8C67-75C58A198B01}" type="slidenum">
              <a:rPr lang="tr-TR" smtClean="0"/>
              <a:t>‹#›</a:t>
            </a:fld>
            <a:endParaRPr lang="tr-TR"/>
          </a:p>
        </p:txBody>
      </p:sp>
    </p:spTree>
    <p:extLst>
      <p:ext uri="{BB962C8B-B14F-4D97-AF65-F5344CB8AC3E}">
        <p14:creationId xmlns:p14="http://schemas.microsoft.com/office/powerpoint/2010/main" val="1371729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Görüntüsü Yer Tutucus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33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1CDA02-3858-449A-BACC-89C1AE7A92AC}" type="slidenum">
              <a:rPr lang="tr-TR" altLang="tr-TR" smtClean="0">
                <a:latin typeface="Arial" charset="0"/>
                <a:ea typeface="ＭＳ Ｐゴシック" pitchFamily="34" charset="-128"/>
              </a:rPr>
              <a:pPr eaLnBrk="1" hangingPunct="1">
                <a:spcBef>
                  <a:spcPct val="0"/>
                </a:spcBef>
              </a:pPr>
              <a:t>1</a:t>
            </a:fld>
            <a:endParaRPr lang="tr-TR" altLang="tr-TR" smtClean="0">
              <a:latin typeface="Arial"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11</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12</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13</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14</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15</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16</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17</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18</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19</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Görüntüsü Yer Tutucus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53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8785C1B-6992-4913-99BE-304B1DC8E970}" type="slidenum">
              <a:rPr lang="tr-TR" altLang="tr-TR" smtClean="0">
                <a:latin typeface="Arial" charset="0"/>
                <a:ea typeface="ＭＳ Ｐゴシック" pitchFamily="34" charset="-128"/>
              </a:rPr>
              <a:pPr eaLnBrk="1" hangingPunct="1">
                <a:spcBef>
                  <a:spcPct val="0"/>
                </a:spcBef>
              </a:pPr>
              <a:t>21</a:t>
            </a:fld>
            <a:endParaRPr lang="tr-TR" altLang="tr-TR" smtClean="0">
              <a:latin typeface="Arial"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2</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3</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4</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5</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6</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7</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8</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9</a:t>
            </a:fld>
            <a:endParaRPr lang="en-US"/>
          </a:p>
        </p:txBody>
      </p:sp>
    </p:spTree>
    <p:extLst>
      <p:ext uri="{BB962C8B-B14F-4D97-AF65-F5344CB8AC3E}">
        <p14:creationId xmlns:p14="http://schemas.microsoft.com/office/powerpoint/2010/main" val="379257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16.10.2017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16.10.2017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2.37-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6"/>
          <p:cNvSpPr>
            <a:spLocks noGrp="1" noChangeArrowheads="1"/>
          </p:cNvSpPr>
          <p:nvPr>
            <p:ph type="ctrTitle"/>
          </p:nvPr>
        </p:nvSpPr>
        <p:spPr>
          <a:xfrm>
            <a:off x="0" y="549276"/>
            <a:ext cx="9144000" cy="4319884"/>
          </a:xfrm>
        </p:spPr>
        <p:txBody>
          <a:bodyPr anchor="t">
            <a:normAutofit fontScale="90000"/>
          </a:bodyPr>
          <a:lstStyle/>
          <a:p>
            <a:pPr eaLnBrk="1" hangingPunct="1">
              <a:defRPr/>
            </a:pPr>
            <a:r>
              <a:rPr lang="tr-TR" altLang="tr-TR" sz="3000" dirty="0" smtClean="0">
                <a:solidFill>
                  <a:schemeClr val="bg1"/>
                </a:solidFill>
                <a:latin typeface="Andalus" panose="02020603050405020304" pitchFamily="18" charset="-78"/>
                <a:cs typeface="Andalus" panose="02020603050405020304" pitchFamily="18" charset="-78"/>
              </a:rPr>
              <a:t>T.C.</a:t>
            </a:r>
            <a:br>
              <a:rPr lang="tr-TR" altLang="tr-TR" sz="3000" dirty="0" smtClean="0">
                <a:solidFill>
                  <a:schemeClr val="bg1"/>
                </a:solidFill>
                <a:latin typeface="Andalus" panose="02020603050405020304" pitchFamily="18" charset="-78"/>
                <a:cs typeface="Andalus" panose="02020603050405020304" pitchFamily="18" charset="-78"/>
              </a:rPr>
            </a:br>
            <a:r>
              <a:rPr lang="tr-TR" altLang="tr-TR" sz="3000" dirty="0" smtClean="0">
                <a:solidFill>
                  <a:schemeClr val="bg1"/>
                </a:solidFill>
                <a:latin typeface="Andalus" panose="02020603050405020304" pitchFamily="18" charset="-78"/>
                <a:cs typeface="Andalus" panose="02020603050405020304" pitchFamily="18" charset="-78"/>
              </a:rPr>
              <a:t>GIDA TARIM VE HAYVANCILIK BAKANLIĞI</a:t>
            </a:r>
            <a:br>
              <a:rPr lang="tr-TR" altLang="tr-TR" sz="30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TARIM REFORMU GENEL MÜDÜRLÜĞÜ</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a:solidFill>
                  <a:schemeClr val="bg1"/>
                </a:solidFill>
                <a:latin typeface="Andalus" panose="02020603050405020304" pitchFamily="18" charset="-78"/>
                <a:cs typeface="Andalus" panose="02020603050405020304" pitchFamily="18" charset="-78"/>
              </a:rPr>
              <a:t/>
            </a:r>
            <a:br>
              <a:rPr lang="tr-TR" altLang="tr-TR" sz="2400" dirty="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Çiftlik Faaliyetlerinin Çeşitlendirilmesi ve İş Geliştirme</a:t>
            </a:r>
            <a:r>
              <a:rPr lang="tr-TR" altLang="tr-TR" sz="2400" dirty="0">
                <a:solidFill>
                  <a:schemeClr val="bg1"/>
                </a:solidFill>
                <a:latin typeface="Andalus" panose="02020603050405020304" pitchFamily="18" charset="-78"/>
                <a:cs typeface="Andalus" panose="02020603050405020304" pitchFamily="18" charset="-78"/>
              </a:rPr>
              <a:t/>
            </a:r>
            <a:br>
              <a:rPr lang="tr-TR" altLang="tr-TR" sz="2400" dirty="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smtClean="0">
                <a:solidFill>
                  <a:schemeClr val="bg1"/>
                </a:solidFill>
                <a:latin typeface="Andalus" panose="02020603050405020304" pitchFamily="18" charset="-78"/>
                <a:cs typeface="Andalus" panose="02020603050405020304" pitchFamily="18" charset="-78"/>
              </a:rPr>
              <a:t/>
            </a:r>
            <a:br>
              <a:rPr lang="tr-TR" altLang="tr-TR" sz="2400" smtClean="0">
                <a:solidFill>
                  <a:schemeClr val="bg1"/>
                </a:solidFill>
                <a:latin typeface="Andalus" panose="02020603050405020304" pitchFamily="18" charset="-78"/>
                <a:cs typeface="Andalus" panose="02020603050405020304" pitchFamily="18" charset="-78"/>
              </a:rPr>
            </a:br>
            <a:r>
              <a:rPr lang="tr-TR" altLang="tr-TR" sz="2400" smtClean="0">
                <a:solidFill>
                  <a:schemeClr val="bg1"/>
                </a:solidFill>
                <a:latin typeface="Andalus" panose="02020603050405020304" pitchFamily="18" charset="-78"/>
                <a:cs typeface="Andalus" panose="02020603050405020304" pitchFamily="18" charset="-78"/>
              </a:rPr>
              <a:t/>
            </a:r>
            <a:br>
              <a:rPr lang="tr-TR" altLang="tr-TR" sz="2400" smtClean="0">
                <a:solidFill>
                  <a:schemeClr val="bg1"/>
                </a:solidFill>
                <a:latin typeface="Andalus" panose="02020603050405020304" pitchFamily="18" charset="-78"/>
                <a:cs typeface="Andalus" panose="02020603050405020304" pitchFamily="18" charset="-78"/>
              </a:rPr>
            </a:br>
            <a:r>
              <a:rPr lang="tr-TR" altLang="tr-TR" sz="2400" smtClean="0">
                <a:solidFill>
                  <a:schemeClr val="bg1"/>
                </a:solidFill>
                <a:latin typeface="Andalus" panose="02020603050405020304" pitchFamily="18" charset="-78"/>
                <a:cs typeface="Andalus" panose="02020603050405020304" pitchFamily="18" charset="-78"/>
              </a:rPr>
              <a:t>AB </a:t>
            </a:r>
            <a:r>
              <a:rPr lang="tr-TR" altLang="tr-TR" sz="2400" dirty="0" smtClean="0">
                <a:solidFill>
                  <a:schemeClr val="bg1"/>
                </a:solidFill>
                <a:latin typeface="Andalus" panose="02020603050405020304" pitchFamily="18" charset="-78"/>
                <a:cs typeface="Andalus" panose="02020603050405020304" pitchFamily="18" charset="-78"/>
              </a:rPr>
              <a:t>Yapısal Uyum Yönetim Otoritesi Daire Başkanlığı</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endParaRPr lang="en-US" altLang="tr-TR" sz="2400" dirty="0" smtClean="0">
              <a:solidFill>
                <a:schemeClr val="bg1"/>
              </a:solidFill>
              <a:latin typeface="Andalus" panose="02020603050405020304" pitchFamily="18" charset="-78"/>
              <a:cs typeface="Andalus" panose="02020603050405020304" pitchFamily="18" charset="-78"/>
            </a:endParaRPr>
          </a:p>
        </p:txBody>
      </p:sp>
      <p:sp>
        <p:nvSpPr>
          <p:cNvPr id="2052" name="Rectangle 10"/>
          <p:cNvSpPr>
            <a:spLocks noChangeArrowheads="1"/>
          </p:cNvSpPr>
          <p:nvPr/>
        </p:nvSpPr>
        <p:spPr bwMode="auto">
          <a:xfrm>
            <a:off x="5345723" y="640080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tr-TR" altLang="tr-TR" sz="2400" dirty="0"/>
          </a:p>
        </p:txBody>
      </p:sp>
    </p:spTree>
    <p:extLst>
      <p:ext uri="{BB962C8B-B14F-4D97-AF65-F5344CB8AC3E}">
        <p14:creationId xmlns:p14="http://schemas.microsoft.com/office/powerpoint/2010/main" val="143919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29600" cy="5433467"/>
          </a:xfrm>
        </p:spPr>
        <p:txBody>
          <a:bodyPr>
            <a:normAutofit/>
          </a:bodyPr>
          <a:lstStyle/>
          <a:p>
            <a:pPr marL="0" lvl="0" indent="0">
              <a:buNone/>
            </a:pPr>
            <a:r>
              <a:rPr lang="tr-TR" sz="1800" b="1" dirty="0" smtClean="0">
                <a:latin typeface="Times New Roman" panose="02020603050405020304" pitchFamily="18" charset="0"/>
                <a:cs typeface="Times New Roman" panose="02020603050405020304" pitchFamily="18" charset="0"/>
              </a:rPr>
              <a:t>IPARD II Programının  Uygun Harcamaları;</a:t>
            </a:r>
          </a:p>
          <a:p>
            <a:pPr lvl="0" algn="just"/>
            <a:r>
              <a:rPr lang="tr-TR" sz="1800" dirty="0" smtClean="0">
                <a:latin typeface="Times New Roman" panose="02020603050405020304" pitchFamily="18" charset="0"/>
                <a:cs typeface="Times New Roman" panose="02020603050405020304" pitchFamily="18" charset="0"/>
              </a:rPr>
              <a:t>Yapım İşleri;</a:t>
            </a:r>
          </a:p>
          <a:p>
            <a:pPr marL="0" indent="0" algn="just">
              <a:buNone/>
            </a:pPr>
            <a:r>
              <a:rPr lang="tr-TR" sz="1800" dirty="0" smtClean="0">
                <a:latin typeface="Times New Roman" panose="02020603050405020304" pitchFamily="18" charset="0"/>
                <a:cs typeface="Times New Roman" panose="02020603050405020304" pitchFamily="18" charset="0"/>
              </a:rPr>
              <a:t>	-Taşınmaz </a:t>
            </a:r>
            <a:r>
              <a:rPr lang="tr-TR" sz="1800" dirty="0">
                <a:latin typeface="Times New Roman" panose="02020603050405020304" pitchFamily="18" charset="0"/>
                <a:cs typeface="Times New Roman" panose="02020603050405020304" pitchFamily="18" charset="0"/>
              </a:rPr>
              <a:t>malların inşası yapımı, iyileştirilmesi ve modernizasyonu </a:t>
            </a:r>
          </a:p>
          <a:p>
            <a:pPr marL="0" lvl="0" indent="0" algn="just">
              <a:buNone/>
            </a:pPr>
            <a:endParaRPr lang="tr-TR" sz="1800" dirty="0" smtClean="0">
              <a:latin typeface="Times New Roman" panose="02020603050405020304" pitchFamily="18" charset="0"/>
              <a:cs typeface="Times New Roman" panose="02020603050405020304" pitchFamily="18" charset="0"/>
            </a:endParaRPr>
          </a:p>
          <a:p>
            <a:pPr lvl="0" algn="just"/>
            <a:r>
              <a:rPr lang="tr-TR" sz="1800" dirty="0" smtClean="0">
                <a:latin typeface="Times New Roman" panose="02020603050405020304" pitchFamily="18" charset="0"/>
                <a:cs typeface="Times New Roman" panose="02020603050405020304" pitchFamily="18" charset="0"/>
              </a:rPr>
              <a:t>Makine/Ekipman alımı;</a:t>
            </a:r>
          </a:p>
          <a:p>
            <a:pPr marL="457200" lvl="1" indent="0" algn="just">
              <a:buNone/>
            </a:pP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a:t>
            </a:r>
            <a:r>
              <a:rPr lang="tr-TR" sz="1800" dirty="0">
                <a:latin typeface="Times New Roman" panose="02020603050405020304" pitchFamily="18" charset="0"/>
                <a:cs typeface="Times New Roman" panose="02020603050405020304" pitchFamily="18" charset="0"/>
              </a:rPr>
              <a:t>Bilgisayar yazılımı da dâhil olmak üzere yeni malzeme, araç gereç ve makinelerin </a:t>
            </a:r>
            <a:r>
              <a:rPr lang="tr-TR" sz="1800" dirty="0" smtClean="0">
                <a:latin typeface="Times New Roman" panose="02020603050405020304" pitchFamily="18" charset="0"/>
                <a:cs typeface="Times New Roman" panose="02020603050405020304" pitchFamily="18" charset="0"/>
              </a:rPr>
              <a:t>alımı</a:t>
            </a:r>
          </a:p>
          <a:p>
            <a:pPr marL="457200" lvl="1" indent="0" algn="just">
              <a:buNone/>
            </a:pPr>
            <a:endParaRPr lang="tr-TR" sz="1800" dirty="0">
              <a:latin typeface="Times New Roman" panose="02020603050405020304" pitchFamily="18" charset="0"/>
              <a:cs typeface="Times New Roman" panose="02020603050405020304" pitchFamily="18" charset="0"/>
            </a:endParaRPr>
          </a:p>
          <a:p>
            <a:pPr algn="just"/>
            <a:r>
              <a:rPr lang="tr-TR" sz="1800" dirty="0" smtClean="0">
                <a:latin typeface="Times New Roman" panose="02020603050405020304" pitchFamily="18" charset="0"/>
                <a:cs typeface="Times New Roman" panose="02020603050405020304" pitchFamily="18" charset="0"/>
              </a:rPr>
              <a:t>Hizmet alımları;</a:t>
            </a:r>
          </a:p>
          <a:p>
            <a:pPr marL="914400" lvl="2" indent="0" algn="just">
              <a:buNone/>
            </a:pPr>
            <a:r>
              <a:rPr lang="tr-TR" sz="1800" dirty="0" smtClean="0">
                <a:latin typeface="Times New Roman" panose="02020603050405020304" pitchFamily="18" charset="0"/>
                <a:cs typeface="Times New Roman" panose="02020603050405020304" pitchFamily="18" charset="0"/>
              </a:rPr>
              <a:t>-Mimarlık</a:t>
            </a:r>
            <a:r>
              <a:rPr lang="tr-TR" sz="1800" dirty="0">
                <a:latin typeface="Times New Roman" panose="02020603050405020304" pitchFamily="18" charset="0"/>
                <a:cs typeface="Times New Roman" panose="02020603050405020304" pitchFamily="18" charset="0"/>
              </a:rPr>
              <a:t>, mühendislik ve diğer danışmanlık ücretleri ile </a:t>
            </a:r>
            <a:r>
              <a:rPr lang="tr-TR" sz="1800" dirty="0" smtClean="0">
                <a:latin typeface="Times New Roman" panose="02020603050405020304" pitchFamily="18" charset="0"/>
                <a:cs typeface="Times New Roman" panose="02020603050405020304" pitchFamily="18" charset="0"/>
              </a:rPr>
              <a:t>fizibilite çalışmaları</a:t>
            </a:r>
            <a:r>
              <a:rPr lang="tr-TR" sz="1800" dirty="0">
                <a:latin typeface="Times New Roman" panose="02020603050405020304" pitchFamily="18" charset="0"/>
                <a:cs typeface="Times New Roman" panose="02020603050405020304" pitchFamily="18" charset="0"/>
              </a:rPr>
              <a:t>, lisans ve patent haklarının devralınmasına yönelik genel masraflar ve iş planı </a:t>
            </a:r>
            <a:r>
              <a:rPr lang="tr-TR" sz="1800" dirty="0" smtClean="0">
                <a:latin typeface="Times New Roman" panose="02020603050405020304" pitchFamily="18" charset="0"/>
                <a:cs typeface="Times New Roman" panose="02020603050405020304" pitchFamily="18" charset="0"/>
              </a:rPr>
              <a:t>masrafları</a:t>
            </a:r>
          </a:p>
          <a:p>
            <a:pPr marL="914400" lvl="2" indent="0" algn="just">
              <a:buNone/>
            </a:pPr>
            <a:endParaRPr lang="tr-TR" sz="1800" dirty="0" smtClean="0">
              <a:latin typeface="Times New Roman" panose="02020603050405020304" pitchFamily="18" charset="0"/>
              <a:cs typeface="Times New Roman" panose="02020603050405020304" pitchFamily="18" charset="0"/>
            </a:endParaRPr>
          </a:p>
          <a:p>
            <a:pPr algn="just"/>
            <a:r>
              <a:rPr lang="tr-TR" sz="1800" dirty="0" smtClean="0">
                <a:latin typeface="Times New Roman" panose="02020603050405020304" pitchFamily="18" charset="0"/>
                <a:cs typeface="Times New Roman" panose="02020603050405020304" pitchFamily="18" charset="0"/>
              </a:rPr>
              <a:t>Görünürlük harcamaları;</a:t>
            </a:r>
          </a:p>
          <a:p>
            <a:pPr marL="0" lvl="2" indent="0" algn="just">
              <a:buNone/>
            </a:pPr>
            <a:r>
              <a:rPr lang="tr-TR" sz="1800" dirty="0" smtClean="0">
                <a:latin typeface="Times New Roman" panose="02020603050405020304" pitchFamily="18" charset="0"/>
                <a:cs typeface="Times New Roman" panose="02020603050405020304" pitchFamily="18" charset="0"/>
              </a:rPr>
              <a:t>	-AB </a:t>
            </a:r>
            <a:r>
              <a:rPr lang="tr-TR" sz="1800" dirty="0">
                <a:latin typeface="Times New Roman" panose="02020603050405020304" pitchFamily="18" charset="0"/>
                <a:cs typeface="Times New Roman" panose="02020603050405020304" pitchFamily="18" charset="0"/>
              </a:rPr>
              <a:t>ve Türkiye ortak hibe desteğini belirten tabela veya billboard alımı</a:t>
            </a:r>
          </a:p>
          <a:p>
            <a:pPr marL="0" indent="0" algn="just">
              <a:buNone/>
            </a:pPr>
            <a:endParaRPr lang="tr-TR" sz="1800" dirty="0">
              <a:latin typeface="Times New Roman" panose="02020603050405020304" pitchFamily="18" charset="0"/>
              <a:cs typeface="Times New Roman" panose="02020603050405020304" pitchFamily="18" charset="0"/>
            </a:endParaRPr>
          </a:p>
          <a:p>
            <a:pPr marL="914400" lvl="2" indent="0" algn="just">
              <a:buNone/>
            </a:pPr>
            <a:endParaRPr lang="tr-TR" sz="1800" dirty="0">
              <a:latin typeface="Times New Roman" panose="02020603050405020304" pitchFamily="18" charset="0"/>
              <a:cs typeface="Times New Roman" panose="02020603050405020304" pitchFamily="18" charset="0"/>
            </a:endParaRPr>
          </a:p>
          <a:p>
            <a:pPr marL="914400" lvl="2" indent="0" algn="just">
              <a:buNone/>
            </a:pPr>
            <a:endParaRPr lang="tr-TR" sz="1800" dirty="0" smtClean="0">
              <a:latin typeface="Times New Roman" panose="02020603050405020304" pitchFamily="18" charset="0"/>
              <a:cs typeface="Times New Roman" panose="02020603050405020304" pitchFamily="18" charset="0"/>
            </a:endParaRPr>
          </a:p>
          <a:p>
            <a:pPr marL="914400" lvl="2" indent="0" algn="just">
              <a:buNone/>
            </a:pPr>
            <a:endParaRPr lang="tr-TR" sz="1800" dirty="0">
              <a:latin typeface="Times New Roman" panose="02020603050405020304" pitchFamily="18" charset="0"/>
              <a:cs typeface="Times New Roman" panose="02020603050405020304" pitchFamily="18" charset="0"/>
            </a:endParaRPr>
          </a:p>
          <a:p>
            <a:pPr marL="914400" lvl="2" indent="0" algn="just">
              <a:buNone/>
            </a:pPr>
            <a:endParaRPr lang="tr-TR" sz="1800" dirty="0" smtClean="0">
              <a:latin typeface="Times New Roman" panose="02020603050405020304" pitchFamily="18" charset="0"/>
              <a:cs typeface="Times New Roman" panose="02020603050405020304" pitchFamily="18" charset="0"/>
            </a:endParaRPr>
          </a:p>
          <a:p>
            <a:pPr marL="914400" lvl="2" indent="0" algn="just">
              <a:buNone/>
            </a:pPr>
            <a:endParaRPr lang="tr-TR" sz="1800" dirty="0">
              <a:latin typeface="Times New Roman" panose="02020603050405020304" pitchFamily="18" charset="0"/>
              <a:cs typeface="Times New Roman" panose="02020603050405020304" pitchFamily="18" charset="0"/>
            </a:endParaRPr>
          </a:p>
          <a:p>
            <a:pPr marL="914400" lvl="2" indent="0" algn="just">
              <a:buNone/>
            </a:pPr>
            <a:endParaRPr lang="tr-TR" sz="1000" dirty="0" smtClean="0">
              <a:latin typeface="Times New Roman" panose="02020603050405020304" pitchFamily="18" charset="0"/>
              <a:cs typeface="Times New Roman" panose="02020603050405020304" pitchFamily="18" charset="0"/>
            </a:endParaRPr>
          </a:p>
        </p:txBody>
      </p:sp>
      <p:sp>
        <p:nvSpPr>
          <p:cNvPr id="2" name="Metin kutusu 1"/>
          <p:cNvSpPr txBox="1"/>
          <p:nvPr/>
        </p:nvSpPr>
        <p:spPr>
          <a:xfrm>
            <a:off x="7092280" y="6021288"/>
            <a:ext cx="1512168" cy="276999"/>
          </a:xfrm>
          <a:prstGeom prst="rect">
            <a:avLst/>
          </a:prstGeom>
          <a:noFill/>
        </p:spPr>
        <p:txBody>
          <a:bodyPr wrap="square" rtlCol="0">
            <a:spAutoFit/>
          </a:bodyPr>
          <a:lstStyle/>
          <a:p>
            <a:pPr algn="r"/>
            <a:r>
              <a:rPr lang="tr-TR" sz="1200" dirty="0">
                <a:solidFill>
                  <a:schemeClr val="tx1">
                    <a:tint val="75000"/>
                  </a:schemeClr>
                </a:solidFill>
              </a:rPr>
              <a:t>10/20</a:t>
            </a:r>
          </a:p>
        </p:txBody>
      </p:sp>
    </p:spTree>
    <p:extLst>
      <p:ext uri="{BB962C8B-B14F-4D97-AF65-F5344CB8AC3E}">
        <p14:creationId xmlns:p14="http://schemas.microsoft.com/office/powerpoint/2010/main" val="1213142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11</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000" b="1" dirty="0">
                <a:solidFill>
                  <a:schemeClr val="tx1"/>
                </a:solidFill>
                <a:latin typeface="Times New Roman" panose="02020603050405020304" pitchFamily="18" charset="0"/>
                <a:cs typeface="Times New Roman" panose="02020603050405020304" pitchFamily="18" charset="0"/>
              </a:rPr>
              <a:t>Uygun harcamalar:</a:t>
            </a:r>
          </a:p>
          <a:p>
            <a:pPr lvl="1" algn="just">
              <a:lnSpc>
                <a:spcPct val="180000"/>
              </a:lnSpc>
              <a:spcBef>
                <a:spcPct val="0"/>
              </a:spcBef>
              <a:defRPr/>
            </a:pPr>
            <a:r>
              <a:rPr lang="tr-TR" sz="1600" dirty="0" smtClean="0">
                <a:solidFill>
                  <a:schemeClr val="tx1"/>
                </a:solidFill>
              </a:rPr>
              <a:t> </a:t>
            </a:r>
            <a:r>
              <a:rPr lang="tr-TR" sz="1600" i="1" u="sng" dirty="0">
                <a:solidFill>
                  <a:schemeClr val="tx1"/>
                </a:solidFill>
              </a:rPr>
              <a:t>Tüm sektörler için ortak: </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Malın </a:t>
            </a:r>
            <a:r>
              <a:rPr lang="tr-TR" sz="1600" dirty="0">
                <a:solidFill>
                  <a:schemeClr val="tx1"/>
                </a:solidFill>
              </a:rPr>
              <a:t>pazar değerini geçmeyecek şekilde, bilgisayar yazılımı dahil olmak üzere, her bir sektör için tanımlanan şekilde yeni makine ve ekipman </a:t>
            </a:r>
            <a:r>
              <a:rPr lang="tr-TR" sz="1600" dirty="0" smtClean="0">
                <a:solidFill>
                  <a:schemeClr val="tx1"/>
                </a:solidFill>
              </a:rPr>
              <a:t>alımı,</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Çiftlik </a:t>
            </a:r>
            <a:r>
              <a:rPr lang="tr-TR" sz="1600" dirty="0">
                <a:solidFill>
                  <a:schemeClr val="tx1"/>
                </a:solidFill>
              </a:rPr>
              <a:t>faaliyetlerinin çeşitlendirilmesi ve iş geliştirme faaliyetleri ile ilgili enerji ihtiyacını karşılamak ve ihtiyaç fazlası enerjinin satılması için </a:t>
            </a:r>
            <a:r>
              <a:rPr lang="tr-TR" sz="1600" dirty="0" err="1">
                <a:solidFill>
                  <a:schemeClr val="tx1"/>
                </a:solidFill>
              </a:rPr>
              <a:t>biyo</a:t>
            </a:r>
            <a:r>
              <a:rPr lang="tr-TR" sz="1600" dirty="0">
                <a:solidFill>
                  <a:schemeClr val="tx1"/>
                </a:solidFill>
              </a:rPr>
              <a:t>-kütle, rüzgar, güneş ve jeotermal kullanarak enerji üretmek amacı ile makine/ekipman alımı ve inşaat işlerinin gerçekleştirilmesi , </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Trafo</a:t>
            </a:r>
            <a:r>
              <a:rPr lang="tr-TR" sz="1600" dirty="0">
                <a:solidFill>
                  <a:schemeClr val="tx1"/>
                </a:solidFill>
              </a:rPr>
              <a:t>, enerji nakil hatları, devre kesici vb. dahil olmak üzere, elektrik şebeke bağlantıları için yapılacak harcamalar, </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Ara </a:t>
            </a:r>
            <a:r>
              <a:rPr lang="tr-TR" sz="1600" dirty="0">
                <a:solidFill>
                  <a:schemeClr val="tx1"/>
                </a:solidFill>
              </a:rPr>
              <a:t>ürünler ve arıtılabilir atık maddelerin yeniden işlenmesi için gerekli olan ekipman ve tesisler, çevre koruma amacı ile yapılacak yatırımlar, atığın işlenmesi ve ortadan kaldırılması, </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Eğer </a:t>
            </a:r>
            <a:r>
              <a:rPr lang="tr-TR" sz="1600" dirty="0">
                <a:solidFill>
                  <a:schemeClr val="tx1"/>
                </a:solidFill>
              </a:rPr>
              <a:t>projenin entegre bir parçası ise, yazılım dahil olmak üzere bilişim ve iletişim teknolojileri ekipmanları</a:t>
            </a:r>
            <a:r>
              <a:rPr lang="tr-TR" sz="1600" dirty="0" smtClean="0">
                <a:solidFill>
                  <a:schemeClr val="tx1"/>
                </a:solidFill>
              </a:rPr>
              <a:t>,</a:t>
            </a:r>
          </a:p>
          <a:p>
            <a:pPr marL="742950" lvl="1" indent="-285750" algn="just">
              <a:lnSpc>
                <a:spcPct val="180000"/>
              </a:lnSpc>
              <a:spcBef>
                <a:spcPct val="0"/>
              </a:spcBef>
              <a:buFont typeface="Arial" panose="020B0604020202020204" pitchFamily="34" charset="0"/>
              <a:buChar char="•"/>
              <a:defRPr/>
            </a:pPr>
            <a:r>
              <a:rPr lang="tr-TR" sz="1600" dirty="0" smtClean="0">
                <a:solidFill>
                  <a:schemeClr val="tx1"/>
                </a:solidFill>
              </a:rPr>
              <a:t> </a:t>
            </a:r>
            <a:r>
              <a:rPr lang="tr-TR" sz="1600" dirty="0">
                <a:solidFill>
                  <a:schemeClr val="tx1"/>
                </a:solidFill>
              </a:rPr>
              <a:t>Daha önceki maddeler altında belirtilen harcamaların en fazla %12’sine tekabül eden mimarlık, mühendislik ve diğer danışmanlık ücretleri ile fizibilite çalışmaları gibi, daha önceki maddeler altında atıfta bulunulan harcamalar ile bağlantılı genel masraflar.</a:t>
            </a:r>
            <a:endParaRPr lang="tr-TR"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3281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12</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000" b="1" dirty="0">
                <a:solidFill>
                  <a:schemeClr val="tx1"/>
                </a:solidFill>
                <a:latin typeface="Times New Roman" panose="02020603050405020304" pitchFamily="18" charset="0"/>
                <a:cs typeface="Times New Roman" panose="02020603050405020304" pitchFamily="18" charset="0"/>
              </a:rPr>
              <a:t>Uygun harcamalar:</a:t>
            </a:r>
          </a:p>
          <a:p>
            <a:pPr lvl="1" algn="just">
              <a:lnSpc>
                <a:spcPct val="170000"/>
              </a:lnSpc>
              <a:spcBef>
                <a:spcPct val="0"/>
              </a:spcBef>
              <a:defRPr/>
            </a:pPr>
            <a:r>
              <a:rPr lang="tr-TR" sz="1500" i="1" u="sng" dirty="0">
                <a:solidFill>
                  <a:schemeClr val="tx1"/>
                </a:solidFill>
                <a:latin typeface="Times New Roman" panose="02020603050405020304" pitchFamily="18" charset="0"/>
                <a:cs typeface="Times New Roman" panose="02020603050405020304" pitchFamily="18" charset="0"/>
              </a:rPr>
              <a:t> Bitkisel üretimin çeşitlendirilmesi, bitkisel ürünlerin işlenmesi ve pazarlanması</a:t>
            </a:r>
          </a:p>
          <a:p>
            <a:pPr marL="742950" lvl="1" indent="-285750" algn="just">
              <a:lnSpc>
                <a:spcPct val="17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Depolama </a:t>
            </a:r>
            <a:r>
              <a:rPr lang="tr-TR" sz="1600" dirty="0">
                <a:solidFill>
                  <a:schemeClr val="tx1"/>
                </a:solidFill>
                <a:latin typeface="Times New Roman" panose="02020603050405020304" pitchFamily="18" charset="0"/>
                <a:cs typeface="Times New Roman" panose="02020603050405020304" pitchFamily="18" charset="0"/>
              </a:rPr>
              <a:t>binaları ve makine garajlarının inşası ve modernizasyonu,</a:t>
            </a:r>
          </a:p>
          <a:p>
            <a:pPr marL="742950" lvl="1" indent="-285750" algn="just">
              <a:lnSpc>
                <a:spcPct val="17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Toprağı </a:t>
            </a:r>
            <a:r>
              <a:rPr lang="tr-TR" sz="1600" dirty="0">
                <a:solidFill>
                  <a:schemeClr val="tx1"/>
                </a:solidFill>
                <a:latin typeface="Times New Roman" panose="02020603050405020304" pitchFamily="18" charset="0"/>
                <a:cs typeface="Times New Roman" panose="02020603050405020304" pitchFamily="18" charset="0"/>
              </a:rPr>
              <a:t>işlemek için bahçe ve tarım ekipmanı alımı,</a:t>
            </a:r>
          </a:p>
          <a:p>
            <a:pPr marL="742950" lvl="1" indent="-285750" algn="just">
              <a:lnSpc>
                <a:spcPct val="17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Mahsul </a:t>
            </a:r>
            <a:r>
              <a:rPr lang="tr-TR" sz="1600" dirty="0">
                <a:solidFill>
                  <a:schemeClr val="tx1"/>
                </a:solidFill>
                <a:latin typeface="Times New Roman" panose="02020603050405020304" pitchFamily="18" charset="0"/>
                <a:cs typeface="Times New Roman" panose="02020603050405020304" pitchFamily="18" charset="0"/>
              </a:rPr>
              <a:t>üretimi için ekipman, makine (hasat makinesi, gübreleme makinesi, </a:t>
            </a:r>
            <a:r>
              <a:rPr lang="tr-TR" sz="1600" dirty="0" smtClean="0">
                <a:solidFill>
                  <a:schemeClr val="tx1"/>
                </a:solidFill>
                <a:latin typeface="Times New Roman" panose="02020603050405020304" pitchFamily="18" charset="0"/>
                <a:cs typeface="Times New Roman" panose="02020603050405020304" pitchFamily="18" charset="0"/>
              </a:rPr>
              <a:t>pulluk </a:t>
            </a:r>
            <a:r>
              <a:rPr lang="tr-TR" sz="1600" dirty="0" err="1" smtClean="0">
                <a:solidFill>
                  <a:schemeClr val="tx1"/>
                </a:solidFill>
                <a:latin typeface="Times New Roman" panose="02020603050405020304" pitchFamily="18" charset="0"/>
                <a:cs typeface="Times New Roman" panose="02020603050405020304" pitchFamily="18" charset="0"/>
              </a:rPr>
              <a:t>vb</a:t>
            </a:r>
            <a:r>
              <a:rPr lang="tr-TR" sz="1600" dirty="0">
                <a:solidFill>
                  <a:schemeClr val="tx1"/>
                </a:solidFill>
                <a:latin typeface="Times New Roman" panose="02020603050405020304" pitchFamily="18" charset="0"/>
                <a:cs typeface="Times New Roman" panose="02020603050405020304" pitchFamily="18" charset="0"/>
              </a:rPr>
              <a:t>). ve hasat sonrası malzemeler (ön soğutma ekipmanları, kasalar , kutular vb</a:t>
            </a:r>
            <a:r>
              <a:rPr lang="tr-TR" sz="1600" dirty="0" smtClean="0">
                <a:solidFill>
                  <a:schemeClr val="tx1"/>
                </a:solidFill>
                <a:latin typeface="Times New Roman" panose="02020603050405020304" pitchFamily="18" charset="0"/>
                <a:cs typeface="Times New Roman" panose="02020603050405020304" pitchFamily="18" charset="0"/>
              </a:rPr>
              <a:t>.) alımı,</a:t>
            </a:r>
          </a:p>
          <a:p>
            <a:pPr marL="742950" lvl="1" indent="-285750" algn="just">
              <a:lnSpc>
                <a:spcPct val="170000"/>
              </a:lnSpc>
              <a:spcBef>
                <a:spcPct val="0"/>
              </a:spcBef>
              <a:buFont typeface="Arial" panose="020B0604020202020204" pitchFamily="34" charset="0"/>
              <a:buChar char="•"/>
              <a:defRPr/>
            </a:pPr>
            <a:r>
              <a:rPr lang="tr-TR" sz="1600" dirty="0">
                <a:solidFill>
                  <a:schemeClr val="tx1"/>
                </a:solidFill>
                <a:latin typeface="Times New Roman" panose="02020603050405020304" pitchFamily="18" charset="0"/>
                <a:cs typeface="Times New Roman" panose="02020603050405020304" pitchFamily="18" charset="0"/>
              </a:rPr>
              <a:t>Bitkilerin üretimi, depolanması/olgunlaştırılması, kurutulması, işlenmesi ve pazarlanması için ekipman alımı ve tesislerin inşası, modernizasyonu veya genişletilmesi, </a:t>
            </a:r>
          </a:p>
          <a:p>
            <a:pPr marL="742950" lvl="1" indent="-285750" algn="just">
              <a:lnSpc>
                <a:spcPct val="17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Seraların </a:t>
            </a:r>
            <a:r>
              <a:rPr lang="tr-TR" sz="1600" dirty="0">
                <a:solidFill>
                  <a:schemeClr val="tx1"/>
                </a:solidFill>
                <a:latin typeface="Times New Roman" panose="02020603050405020304" pitchFamily="18" charset="0"/>
                <a:cs typeface="Times New Roman" panose="02020603050405020304" pitchFamily="18" charset="0"/>
              </a:rPr>
              <a:t>inşası ve /veya yeniden kurulması (kısa ömürlü plastik hariç olmak üzere, özellikle cam, sert ve uzun ömürlü plastik veya diğer materyallerin kurulumu) ve/veya gerekli makine ve ekipman alımı, </a:t>
            </a:r>
          </a:p>
          <a:p>
            <a:pPr marL="742950" lvl="1" indent="-285750" algn="just">
              <a:lnSpc>
                <a:spcPct val="17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Kendi </a:t>
            </a:r>
            <a:r>
              <a:rPr lang="tr-TR" sz="1600" dirty="0">
                <a:solidFill>
                  <a:schemeClr val="tx1"/>
                </a:solidFill>
                <a:latin typeface="Times New Roman" panose="02020603050405020304" pitchFamily="18" charset="0"/>
                <a:cs typeface="Times New Roman" panose="02020603050405020304" pitchFamily="18" charset="0"/>
              </a:rPr>
              <a:t>tüketimi için yenilenebilir enerji üretimi amacıyla makine/ekipman alımı ve inşaat işleri. </a:t>
            </a:r>
          </a:p>
        </p:txBody>
      </p:sp>
    </p:spTree>
    <p:extLst>
      <p:ext uri="{BB962C8B-B14F-4D97-AF65-F5344CB8AC3E}">
        <p14:creationId xmlns:p14="http://schemas.microsoft.com/office/powerpoint/2010/main" val="3864511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13</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000" b="1" dirty="0">
                <a:solidFill>
                  <a:schemeClr val="tx1"/>
                </a:solidFill>
                <a:latin typeface="Times New Roman" panose="02020603050405020304" pitchFamily="18" charset="0"/>
                <a:cs typeface="Times New Roman" panose="02020603050405020304" pitchFamily="18" charset="0"/>
              </a:rPr>
              <a:t>Uygun harcamalar</a:t>
            </a:r>
            <a:r>
              <a:rPr lang="tr-TR" sz="20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000" i="1" u="sng" dirty="0">
                <a:solidFill>
                  <a:schemeClr val="tx1"/>
                </a:solidFill>
                <a:latin typeface="Times New Roman" panose="02020603050405020304" pitchFamily="18" charset="0"/>
                <a:cs typeface="Times New Roman" panose="02020603050405020304" pitchFamily="18" charset="0"/>
              </a:rPr>
              <a:t>Arıcılık ve arı ürünlerinin üretilmesi, işlenmesi ve </a:t>
            </a:r>
            <a:r>
              <a:rPr lang="tr-TR" sz="2000" i="1" u="sng" dirty="0" smtClean="0">
                <a:solidFill>
                  <a:schemeClr val="tx1"/>
                </a:solidFill>
                <a:latin typeface="Times New Roman" panose="02020603050405020304" pitchFamily="18" charset="0"/>
                <a:cs typeface="Times New Roman" panose="02020603050405020304" pitchFamily="18" charset="0"/>
              </a:rPr>
              <a:t>pazarlanması</a:t>
            </a:r>
          </a:p>
          <a:p>
            <a:pPr marL="800100" lvl="1" indent="-342900" algn="just">
              <a:lnSpc>
                <a:spcPct val="180000"/>
              </a:lnSpc>
              <a:spcBef>
                <a:spcPct val="0"/>
              </a:spcBef>
              <a:buFont typeface="Arial" panose="020B0604020202020204" pitchFamily="34" charset="0"/>
              <a:buChar char="•"/>
              <a:defRPr/>
            </a:pPr>
            <a:r>
              <a:rPr lang="tr-TR" sz="1900" dirty="0" smtClean="0">
                <a:solidFill>
                  <a:schemeClr val="tx1"/>
                </a:solidFill>
                <a:latin typeface="Times New Roman" panose="02020603050405020304" pitchFamily="18" charset="0"/>
                <a:cs typeface="Times New Roman" panose="02020603050405020304" pitchFamily="18" charset="0"/>
              </a:rPr>
              <a:t>Bal </a:t>
            </a:r>
            <a:r>
              <a:rPr lang="tr-TR" sz="1900" dirty="0">
                <a:solidFill>
                  <a:schemeClr val="tx1"/>
                </a:solidFill>
                <a:latin typeface="Times New Roman" panose="02020603050405020304" pitchFamily="18" charset="0"/>
                <a:cs typeface="Times New Roman" panose="02020603050405020304" pitchFamily="18" charset="0"/>
              </a:rPr>
              <a:t>ve arı ürünlerinin depolanması veya işlenmesi için garaj ve müştemilatının inşası, </a:t>
            </a:r>
          </a:p>
          <a:p>
            <a:pPr marL="800100" lvl="1" indent="-342900" algn="just">
              <a:lnSpc>
                <a:spcPct val="180000"/>
              </a:lnSpc>
              <a:spcBef>
                <a:spcPct val="0"/>
              </a:spcBef>
              <a:buFont typeface="Arial" panose="020B0604020202020204" pitchFamily="34" charset="0"/>
              <a:buChar char="•"/>
              <a:defRPr/>
            </a:pPr>
            <a:r>
              <a:rPr lang="tr-TR" sz="1900" dirty="0" smtClean="0">
                <a:solidFill>
                  <a:schemeClr val="tx1"/>
                </a:solidFill>
                <a:latin typeface="Times New Roman" panose="02020603050405020304" pitchFamily="18" charset="0"/>
                <a:cs typeface="Times New Roman" panose="02020603050405020304" pitchFamily="18" charset="0"/>
              </a:rPr>
              <a:t>Arı </a:t>
            </a:r>
            <a:r>
              <a:rPr lang="tr-TR" sz="1900" dirty="0">
                <a:solidFill>
                  <a:schemeClr val="tx1"/>
                </a:solidFill>
                <a:latin typeface="Times New Roman" panose="02020603050405020304" pitchFamily="18" charset="0"/>
                <a:cs typeface="Times New Roman" panose="02020603050405020304" pitchFamily="18" charset="0"/>
              </a:rPr>
              <a:t>kovanlarının üretilmesi, yönetimi ve bakımı için çalışma ekipmanları alımı, </a:t>
            </a:r>
          </a:p>
          <a:p>
            <a:pPr marL="800100" lvl="1" indent="-342900" algn="just">
              <a:lnSpc>
                <a:spcPct val="180000"/>
              </a:lnSpc>
              <a:spcBef>
                <a:spcPct val="0"/>
              </a:spcBef>
              <a:buFont typeface="Arial" panose="020B0604020202020204" pitchFamily="34" charset="0"/>
              <a:buChar char="•"/>
              <a:defRPr/>
            </a:pPr>
            <a:r>
              <a:rPr lang="tr-TR" sz="1900" dirty="0" smtClean="0">
                <a:solidFill>
                  <a:schemeClr val="tx1"/>
                </a:solidFill>
                <a:latin typeface="Times New Roman" panose="02020603050405020304" pitchFamily="18" charset="0"/>
                <a:cs typeface="Times New Roman" panose="02020603050405020304" pitchFamily="18" charset="0"/>
              </a:rPr>
              <a:t>Çiftlik </a:t>
            </a:r>
            <a:r>
              <a:rPr lang="tr-TR" sz="1900" dirty="0">
                <a:solidFill>
                  <a:schemeClr val="tx1"/>
                </a:solidFill>
                <a:latin typeface="Times New Roman" panose="02020603050405020304" pitchFamily="18" charset="0"/>
                <a:cs typeface="Times New Roman" panose="02020603050405020304" pitchFamily="18" charset="0"/>
              </a:rPr>
              <a:t>içerisinde balın işlenmesi ve paketlenmesi için işleme ve paketleme hatları satın alınması veya mevcut hatların modernizasyonu, </a:t>
            </a:r>
          </a:p>
          <a:p>
            <a:pPr marL="800100" lvl="1" indent="-342900" algn="just">
              <a:lnSpc>
                <a:spcPct val="180000"/>
              </a:lnSpc>
              <a:spcBef>
                <a:spcPct val="0"/>
              </a:spcBef>
              <a:buFont typeface="Arial" panose="020B0604020202020204" pitchFamily="34" charset="0"/>
              <a:buChar char="•"/>
              <a:defRPr/>
            </a:pPr>
            <a:r>
              <a:rPr lang="tr-TR" sz="1900" dirty="0" smtClean="0">
                <a:solidFill>
                  <a:schemeClr val="tx1"/>
                </a:solidFill>
                <a:latin typeface="Times New Roman" panose="02020603050405020304" pitchFamily="18" charset="0"/>
                <a:cs typeface="Times New Roman" panose="02020603050405020304" pitchFamily="18" charset="0"/>
              </a:rPr>
              <a:t>Lisanslı </a:t>
            </a:r>
            <a:r>
              <a:rPr lang="tr-TR" sz="1900" dirty="0">
                <a:solidFill>
                  <a:schemeClr val="tx1"/>
                </a:solidFill>
                <a:latin typeface="Times New Roman" panose="02020603050405020304" pitchFamily="18" charset="0"/>
                <a:cs typeface="Times New Roman" panose="02020603050405020304" pitchFamily="18" charset="0"/>
              </a:rPr>
              <a:t>üreticiler tarafından ana arıların üretilmesi için yetiştirme istasyonlarının kurulması ve donatılması, </a:t>
            </a:r>
          </a:p>
          <a:p>
            <a:pPr marL="800100" lvl="1" indent="-342900" algn="just">
              <a:lnSpc>
                <a:spcPct val="180000"/>
              </a:lnSpc>
              <a:spcBef>
                <a:spcPct val="0"/>
              </a:spcBef>
              <a:buFont typeface="Arial" panose="020B0604020202020204" pitchFamily="34" charset="0"/>
              <a:buChar char="•"/>
              <a:defRPr/>
            </a:pPr>
            <a:r>
              <a:rPr lang="tr-TR" sz="1900" dirty="0" smtClean="0">
                <a:solidFill>
                  <a:schemeClr val="tx1"/>
                </a:solidFill>
                <a:latin typeface="Times New Roman" panose="02020603050405020304" pitchFamily="18" charset="0"/>
                <a:cs typeface="Times New Roman" panose="02020603050405020304" pitchFamily="18" charset="0"/>
              </a:rPr>
              <a:t>Kendi </a:t>
            </a:r>
            <a:r>
              <a:rPr lang="tr-TR" sz="1900" dirty="0">
                <a:solidFill>
                  <a:schemeClr val="tx1"/>
                </a:solidFill>
                <a:latin typeface="Times New Roman" panose="02020603050405020304" pitchFamily="18" charset="0"/>
                <a:cs typeface="Times New Roman" panose="02020603050405020304" pitchFamily="18" charset="0"/>
              </a:rPr>
              <a:t>tüketimi için yenilenebilir enerji üretimi amacıyla makine/ekipman alımı ve inşaat işleri.</a:t>
            </a:r>
            <a:endParaRPr lang="tr-TR" sz="19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136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14</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000" i="1" u="sng" dirty="0">
                <a:solidFill>
                  <a:schemeClr val="tx1"/>
                </a:solidFill>
                <a:latin typeface="Times New Roman" panose="02020603050405020304" pitchFamily="18" charset="0"/>
                <a:cs typeface="Times New Roman" panose="02020603050405020304" pitchFamily="18" charset="0"/>
              </a:rPr>
              <a:t>Zanaatkarlık ve katma değerli yöresel ürünler </a:t>
            </a:r>
            <a:endParaRPr lang="tr-TR" sz="2000" i="1" u="sng" dirty="0" smtClean="0">
              <a:solidFill>
                <a:schemeClr val="tx1"/>
              </a:solidFill>
              <a:latin typeface="Times New Roman" panose="02020603050405020304" pitchFamily="18" charset="0"/>
              <a:cs typeface="Times New Roman" panose="02020603050405020304" pitchFamily="18" charset="0"/>
            </a:endParaRPr>
          </a:p>
          <a:p>
            <a:pPr marL="800100" lvl="1" indent="-342900" algn="just">
              <a:lnSpc>
                <a:spcPct val="180000"/>
              </a:lnSpc>
              <a:spcBef>
                <a:spcPct val="0"/>
              </a:spcBef>
              <a:buFont typeface="Arial" panose="020B0604020202020204" pitchFamily="34" charset="0"/>
              <a:buChar char="•"/>
              <a:defRPr/>
            </a:pPr>
            <a:r>
              <a:rPr lang="tr-TR" sz="2000" dirty="0" smtClean="0">
                <a:solidFill>
                  <a:schemeClr val="tx1"/>
                </a:solidFill>
                <a:latin typeface="Times New Roman" panose="02020603050405020304" pitchFamily="18" charset="0"/>
                <a:cs typeface="Times New Roman" panose="02020603050405020304" pitchFamily="18" charset="0"/>
              </a:rPr>
              <a:t>İşletme </a:t>
            </a:r>
            <a:r>
              <a:rPr lang="tr-TR" sz="2000" dirty="0">
                <a:solidFill>
                  <a:schemeClr val="tx1"/>
                </a:solidFill>
                <a:latin typeface="Times New Roman" panose="02020603050405020304" pitchFamily="18" charset="0"/>
                <a:cs typeface="Times New Roman" panose="02020603050405020304" pitchFamily="18" charset="0"/>
              </a:rPr>
              <a:t>binaları ve üretim tesislerinin inşası ve/veya modernizasyonu, kurulması, genişletilmesi ve yeniden inşası, </a:t>
            </a:r>
          </a:p>
          <a:p>
            <a:pPr marL="800100" lvl="1" indent="-342900" algn="just">
              <a:lnSpc>
                <a:spcPct val="180000"/>
              </a:lnSpc>
              <a:spcBef>
                <a:spcPct val="0"/>
              </a:spcBef>
              <a:buFont typeface="Arial" panose="020B0604020202020204" pitchFamily="34" charset="0"/>
              <a:buChar char="•"/>
              <a:defRPr/>
            </a:pPr>
            <a:r>
              <a:rPr lang="tr-TR" sz="2000" dirty="0" smtClean="0">
                <a:solidFill>
                  <a:schemeClr val="tx1"/>
                </a:solidFill>
                <a:latin typeface="Times New Roman" panose="02020603050405020304" pitchFamily="18" charset="0"/>
                <a:cs typeface="Times New Roman" panose="02020603050405020304" pitchFamily="18" charset="0"/>
              </a:rPr>
              <a:t>Yerel </a:t>
            </a:r>
            <a:r>
              <a:rPr lang="tr-TR" sz="2000" dirty="0">
                <a:solidFill>
                  <a:schemeClr val="tx1"/>
                </a:solidFill>
                <a:latin typeface="Times New Roman" panose="02020603050405020304" pitchFamily="18" charset="0"/>
                <a:cs typeface="Times New Roman" panose="02020603050405020304" pitchFamily="18" charset="0"/>
              </a:rPr>
              <a:t>gıdalar ve tarımsal ürünlerin üretilmesi ve paketlenmesi için ve ayrıca el sanatları faaliyetleri için özel ekipman alımı, </a:t>
            </a:r>
          </a:p>
          <a:p>
            <a:pPr marL="800100" lvl="1" indent="-342900" algn="just">
              <a:lnSpc>
                <a:spcPct val="180000"/>
              </a:lnSpc>
              <a:spcBef>
                <a:spcPct val="0"/>
              </a:spcBef>
              <a:buFont typeface="Arial" panose="020B0604020202020204" pitchFamily="34" charset="0"/>
              <a:buChar char="•"/>
              <a:defRPr/>
            </a:pPr>
            <a:r>
              <a:rPr lang="tr-TR" sz="2000" dirty="0" smtClean="0">
                <a:solidFill>
                  <a:schemeClr val="tx1"/>
                </a:solidFill>
                <a:latin typeface="Times New Roman" panose="02020603050405020304" pitchFamily="18" charset="0"/>
                <a:cs typeface="Times New Roman" panose="02020603050405020304" pitchFamily="18" charset="0"/>
              </a:rPr>
              <a:t>Paketleme </a:t>
            </a:r>
            <a:r>
              <a:rPr lang="tr-TR" sz="2000" dirty="0">
                <a:solidFill>
                  <a:schemeClr val="tx1"/>
                </a:solidFill>
                <a:latin typeface="Times New Roman" panose="02020603050405020304" pitchFamily="18" charset="0"/>
                <a:cs typeface="Times New Roman" panose="02020603050405020304" pitchFamily="18" charset="0"/>
              </a:rPr>
              <a:t>tesisleri, ekipmanı konusunda fiziksel yatırımlar, </a:t>
            </a:r>
          </a:p>
          <a:p>
            <a:pPr marL="800100" lvl="1" indent="-342900" algn="just">
              <a:lnSpc>
                <a:spcPct val="180000"/>
              </a:lnSpc>
              <a:spcBef>
                <a:spcPct val="0"/>
              </a:spcBef>
              <a:buFont typeface="Arial" panose="020B0604020202020204" pitchFamily="34" charset="0"/>
              <a:buChar char="•"/>
              <a:defRPr/>
            </a:pPr>
            <a:r>
              <a:rPr lang="tr-TR" sz="2000" dirty="0" smtClean="0">
                <a:solidFill>
                  <a:schemeClr val="tx1"/>
                </a:solidFill>
                <a:latin typeface="Times New Roman" panose="02020603050405020304" pitchFamily="18" charset="0"/>
                <a:cs typeface="Times New Roman" panose="02020603050405020304" pitchFamily="18" charset="0"/>
              </a:rPr>
              <a:t>Aynı </a:t>
            </a:r>
            <a:r>
              <a:rPr lang="tr-TR" sz="2000" dirty="0">
                <a:solidFill>
                  <a:schemeClr val="tx1"/>
                </a:solidFill>
                <a:latin typeface="Times New Roman" panose="02020603050405020304" pitchFamily="18" charset="0"/>
                <a:cs typeface="Times New Roman" panose="02020603050405020304" pitchFamily="18" charset="0"/>
              </a:rPr>
              <a:t>il sınırları içerisinde yer alan dükkanlar ve </a:t>
            </a:r>
            <a:r>
              <a:rPr lang="tr-TR" sz="2000" dirty="0" err="1">
                <a:solidFill>
                  <a:schemeClr val="tx1"/>
                </a:solidFill>
                <a:latin typeface="Times New Roman" panose="02020603050405020304" pitchFamily="18" charset="0"/>
                <a:cs typeface="Times New Roman" panose="02020603050405020304" pitchFamily="18" charset="0"/>
              </a:rPr>
              <a:t>standların</a:t>
            </a:r>
            <a:r>
              <a:rPr lang="tr-TR" sz="2000" dirty="0">
                <a:solidFill>
                  <a:schemeClr val="tx1"/>
                </a:solidFill>
                <a:latin typeface="Times New Roman" panose="02020603050405020304" pitchFamily="18" charset="0"/>
                <a:cs typeface="Times New Roman" panose="02020603050405020304" pitchFamily="18" charset="0"/>
              </a:rPr>
              <a:t> kurulması dahil olmak üzere, katma değerli yöresel ürünler veya el sanatları için, tanıtım ve pazarlama ile ilişkili yatırımlar, </a:t>
            </a:r>
          </a:p>
          <a:p>
            <a:pPr marL="800100" lvl="1" indent="-342900" algn="just">
              <a:lnSpc>
                <a:spcPct val="180000"/>
              </a:lnSpc>
              <a:spcBef>
                <a:spcPct val="0"/>
              </a:spcBef>
              <a:buFont typeface="Arial" panose="020B0604020202020204" pitchFamily="34" charset="0"/>
              <a:buChar char="•"/>
              <a:defRPr/>
            </a:pPr>
            <a:r>
              <a:rPr lang="tr-TR" sz="2000" dirty="0" smtClean="0">
                <a:solidFill>
                  <a:schemeClr val="tx1"/>
                </a:solidFill>
                <a:latin typeface="Times New Roman" panose="02020603050405020304" pitchFamily="18" charset="0"/>
                <a:cs typeface="Times New Roman" panose="02020603050405020304" pitchFamily="18" charset="0"/>
              </a:rPr>
              <a:t>Kendi </a:t>
            </a:r>
            <a:r>
              <a:rPr lang="tr-TR" sz="2000" dirty="0">
                <a:solidFill>
                  <a:schemeClr val="tx1"/>
                </a:solidFill>
                <a:latin typeface="Times New Roman" panose="02020603050405020304" pitchFamily="18" charset="0"/>
                <a:cs typeface="Times New Roman" panose="02020603050405020304" pitchFamily="18" charset="0"/>
              </a:rPr>
              <a:t>tüketimi için yenilenebilir enerji üretimi amacıyla makine/ekipman alımı ve inşaat işleri. </a:t>
            </a:r>
            <a:endParaRPr lang="tr-TR" sz="20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345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15</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400" i="1" u="sng" dirty="0">
                <a:solidFill>
                  <a:schemeClr val="tx1"/>
                </a:solidFill>
              </a:rPr>
              <a:t>Kırsal Turizm ve Rekreasyon Faaliyetleri </a:t>
            </a:r>
            <a:endParaRPr lang="tr-TR" sz="2400" i="1" u="sng" dirty="0" smtClean="0">
              <a:solidFill>
                <a:schemeClr val="tx1"/>
              </a:solidFill>
            </a:endParaRP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Pansiyonlar </a:t>
            </a:r>
            <a:r>
              <a:rPr lang="tr-TR" sz="2400" dirty="0">
                <a:solidFill>
                  <a:schemeClr val="tx1"/>
                </a:solidFill>
              </a:rPr>
              <a:t>veya mikro/küçük ölçekli konaklama tesislerinin kurulması veya yeniden tefrişi, mevcut binalarda yatak &amp; kahvaltı odalarının yenilenmesi veya çiftliklerde ve açık alanlarda konaklama amacıyla bina ve tesislerin inşası (örnek olarak, kamp yerleri, spor ve rekreasyon alanları),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Yeme </a:t>
            </a:r>
            <a:r>
              <a:rPr lang="tr-TR" sz="2400" dirty="0">
                <a:solidFill>
                  <a:schemeClr val="tx1"/>
                </a:solidFill>
              </a:rPr>
              <a:t>içme tesisleri veya çiftlik ürünleri tanıtım </a:t>
            </a:r>
            <a:r>
              <a:rPr lang="tr-TR" sz="2400" dirty="0" err="1">
                <a:solidFill>
                  <a:schemeClr val="tx1"/>
                </a:solidFill>
              </a:rPr>
              <a:t>standlarının</a:t>
            </a:r>
            <a:r>
              <a:rPr lang="tr-TR" sz="2400" dirty="0">
                <a:solidFill>
                  <a:schemeClr val="tx1"/>
                </a:solidFill>
              </a:rPr>
              <a:t> kurulması, </a:t>
            </a:r>
            <a:endParaRPr lang="tr-TR" sz="2400" dirty="0" smtClean="0">
              <a:solidFill>
                <a:schemeClr val="tx1"/>
              </a:solidFill>
            </a:endParaRP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Özellikle </a:t>
            </a:r>
            <a:r>
              <a:rPr lang="tr-TR" sz="2400" dirty="0">
                <a:solidFill>
                  <a:schemeClr val="tx1"/>
                </a:solidFill>
              </a:rPr>
              <a:t>dağ bisikleti, rafting, doğa yürüyüşleri olmak üzere, at biniciliği, spor veya iç sularda rekreasyon balıkçılığı gibi turistik açık alan aktivitelerinin organizasyonu ile doğrudan bağlantılı verimli altyapı yatırımları,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Eğer </a:t>
            </a:r>
            <a:r>
              <a:rPr lang="tr-TR" sz="2400" dirty="0">
                <a:solidFill>
                  <a:schemeClr val="tx1"/>
                </a:solidFill>
              </a:rPr>
              <a:t>projenin entegre bir parçası ise, gerekli bilgi teknolojileri ekipmanları ve yazılımların satın alınması,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Kendi </a:t>
            </a:r>
            <a:r>
              <a:rPr lang="tr-TR" sz="2400" dirty="0">
                <a:solidFill>
                  <a:schemeClr val="tx1"/>
                </a:solidFill>
              </a:rPr>
              <a:t>tüketimi için yenilenebilir enerji üretimi amacıyla makine/ekipman alımı ve inşaat işleri.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Uygun </a:t>
            </a:r>
            <a:r>
              <a:rPr lang="tr-TR" sz="2400" dirty="0">
                <a:solidFill>
                  <a:schemeClr val="tx1"/>
                </a:solidFill>
              </a:rPr>
              <a:t>ekipman: </a:t>
            </a:r>
            <a:endParaRPr lang="tr-TR" sz="2400" dirty="0" smtClean="0">
              <a:solidFill>
                <a:schemeClr val="tx1"/>
              </a:solidFill>
            </a:endParaRPr>
          </a:p>
          <a:p>
            <a:pPr lvl="1" algn="just">
              <a:lnSpc>
                <a:spcPct val="180000"/>
              </a:lnSpc>
              <a:spcBef>
                <a:spcPct val="0"/>
              </a:spcBef>
              <a:defRPr/>
            </a:pPr>
            <a:r>
              <a:rPr lang="tr-TR" sz="2400" dirty="0">
                <a:solidFill>
                  <a:schemeClr val="tx1"/>
                </a:solidFill>
              </a:rPr>
              <a:t>	</a:t>
            </a:r>
            <a:r>
              <a:rPr lang="tr-TR" sz="2400" dirty="0" smtClean="0">
                <a:solidFill>
                  <a:schemeClr val="tx1"/>
                </a:solidFill>
              </a:rPr>
              <a:t>- </a:t>
            </a:r>
            <a:r>
              <a:rPr lang="tr-TR" sz="2400" dirty="0">
                <a:solidFill>
                  <a:schemeClr val="tx1"/>
                </a:solidFill>
              </a:rPr>
              <a:t>Aydınlatma ve tertibatı, havalandırma ekipmanı, filtreleme ve arıtma ekipmanları, haberleşme ekipmanları, mobilya, temizlik gereçleri, eğlence amaçlı ses ve görüntü ekipmanları, </a:t>
            </a:r>
            <a:endParaRPr lang="tr-TR" sz="2400" dirty="0" smtClean="0">
              <a:solidFill>
                <a:schemeClr val="tx1"/>
              </a:solidFill>
            </a:endParaRPr>
          </a:p>
          <a:p>
            <a:pPr lvl="1" algn="just">
              <a:lnSpc>
                <a:spcPct val="180000"/>
              </a:lnSpc>
              <a:spcBef>
                <a:spcPct val="0"/>
              </a:spcBef>
              <a:defRPr/>
            </a:pPr>
            <a:r>
              <a:rPr lang="tr-TR" sz="2400" dirty="0">
                <a:solidFill>
                  <a:schemeClr val="tx1"/>
                </a:solidFill>
              </a:rPr>
              <a:t>	</a:t>
            </a:r>
            <a:r>
              <a:rPr lang="tr-TR" sz="2400" dirty="0" smtClean="0">
                <a:solidFill>
                  <a:schemeClr val="tx1"/>
                </a:solidFill>
              </a:rPr>
              <a:t>- </a:t>
            </a:r>
            <a:r>
              <a:rPr lang="tr-TR" sz="2400" dirty="0">
                <a:solidFill>
                  <a:schemeClr val="tx1"/>
                </a:solidFill>
              </a:rPr>
              <a:t>Yeme içme tesisleri için mutfak ekipmanları. </a:t>
            </a:r>
            <a:endParaRPr lang="tr-TR" sz="21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29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16</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400" i="1" u="sng" dirty="0">
                <a:solidFill>
                  <a:schemeClr val="tx1"/>
                </a:solidFill>
              </a:rPr>
              <a:t>Su ürünleri Yetiştiriciliği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Balık </a:t>
            </a:r>
            <a:r>
              <a:rPr lang="tr-TR" sz="2400" dirty="0">
                <a:solidFill>
                  <a:schemeClr val="tx1"/>
                </a:solidFill>
              </a:rPr>
              <a:t>üretme çiftliği için ekipman alımı ve inşaat işleri,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Özellikle </a:t>
            </a:r>
            <a:r>
              <a:rPr lang="tr-TR" sz="2400" dirty="0">
                <a:solidFill>
                  <a:schemeClr val="tx1"/>
                </a:solidFill>
              </a:rPr>
              <a:t>balık üretme çiftlikleri için, çiftlik faaliyetlerinin etkinliğinin artırılması, atık su arıtma sistemleri, balık seçimi, kapalı devre sistemlerle ilgili ekipman ve makine alımı,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Su </a:t>
            </a:r>
            <a:r>
              <a:rPr lang="tr-TR" sz="2400" dirty="0">
                <a:solidFill>
                  <a:schemeClr val="tx1"/>
                </a:solidFill>
              </a:rPr>
              <a:t>ürünleri restoranları kurmak üzere ekipman alımı,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Havuzlar </a:t>
            </a:r>
            <a:r>
              <a:rPr lang="tr-TR" sz="2400" dirty="0">
                <a:solidFill>
                  <a:schemeClr val="tx1"/>
                </a:solidFill>
              </a:rPr>
              <a:t>ve rezervuarların geliştirilmesi,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Üretim </a:t>
            </a:r>
            <a:r>
              <a:rPr lang="tr-TR" sz="2400" dirty="0">
                <a:solidFill>
                  <a:schemeClr val="tx1"/>
                </a:solidFill>
              </a:rPr>
              <a:t>süreçlerinin etkinliğinin artırılması için ekipman; besleme, balık yemleme veya besleme otomasyon ekipmanı optimizasyonu için ekipman; su devridaim sistemleri için ekipman,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Yumurta </a:t>
            </a:r>
            <a:r>
              <a:rPr lang="tr-TR" sz="2400" dirty="0">
                <a:solidFill>
                  <a:schemeClr val="tx1"/>
                </a:solidFill>
              </a:rPr>
              <a:t>ve yavru balık üretimi için ekipman satın alınması ve inşaat işleri,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Üretim </a:t>
            </a:r>
            <a:r>
              <a:rPr lang="tr-TR" sz="2400" dirty="0">
                <a:solidFill>
                  <a:schemeClr val="tx1"/>
                </a:solidFill>
              </a:rPr>
              <a:t>ve hasat konusunda kalite ve hijyen koşullarının iyileştirilmesi için ekipmanlar,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Bu </a:t>
            </a:r>
            <a:r>
              <a:rPr lang="tr-TR" sz="2400" dirty="0">
                <a:solidFill>
                  <a:schemeClr val="tx1"/>
                </a:solidFill>
              </a:rPr>
              <a:t>alandaki AB standartlarına uygun olarak su ürünleri işletmelerinin yaptığı çevresel etkilerin azaltılması için ekipman: atık yönetim sistemleri, havuzlar ve rezervuarlardan serbest bırakılan suların arıtılması için ekipman ve su kalitesi parametrelerinin niteliğini izlemek için ekipman,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Hasat </a:t>
            </a:r>
            <a:r>
              <a:rPr lang="tr-TR" sz="2400" dirty="0">
                <a:solidFill>
                  <a:schemeClr val="tx1"/>
                </a:solidFill>
              </a:rPr>
              <a:t>sonrası ürünün depolanması için küçük soğuk hava depolarının kurulması,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Su </a:t>
            </a:r>
            <a:r>
              <a:rPr lang="tr-TR" sz="2400" dirty="0">
                <a:solidFill>
                  <a:schemeClr val="tx1"/>
                </a:solidFill>
              </a:rPr>
              <a:t>ürünleri işletmelerinin modernizasyonu, inşası ve genişletilmesi, ve su ürünleri işletmesi ile aynı ilde yer alan su ürünleri restoranları ve satış noktalarının modernizasyonu, inşası ve genişletilmesi,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Kendi </a:t>
            </a:r>
            <a:r>
              <a:rPr lang="tr-TR" sz="2400" dirty="0">
                <a:solidFill>
                  <a:schemeClr val="tx1"/>
                </a:solidFill>
              </a:rPr>
              <a:t>tüketimi için yenilenebilir enerji üretimi amacıyla makine/ekipman alımı ve inşaat işleri. </a:t>
            </a:r>
            <a:endParaRPr lang="tr-TR" sz="21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944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17</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400" i="1" u="sng" dirty="0">
                <a:solidFill>
                  <a:schemeClr val="tx1"/>
                </a:solidFill>
              </a:rPr>
              <a:t>Makine Parkları</a:t>
            </a:r>
            <a:r>
              <a:rPr lang="tr-TR" sz="2400" dirty="0">
                <a:solidFill>
                  <a:schemeClr val="tx1"/>
                </a:solidFill>
              </a:rPr>
              <a:t>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Makine ve </a:t>
            </a:r>
            <a:r>
              <a:rPr lang="tr-TR" sz="2400" dirty="0">
                <a:solidFill>
                  <a:schemeClr val="tx1"/>
                </a:solidFill>
              </a:rPr>
              <a:t>ekipmanın saklanması için binaların inşası, yenilenmesi veya </a:t>
            </a:r>
            <a:r>
              <a:rPr lang="tr-TR" sz="2400" dirty="0" smtClean="0">
                <a:solidFill>
                  <a:schemeClr val="tx1"/>
                </a:solidFill>
              </a:rPr>
              <a:t>genişletilmesi,</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Tarımsal </a:t>
            </a:r>
            <a:r>
              <a:rPr lang="tr-TR" sz="2400" dirty="0">
                <a:solidFill>
                  <a:schemeClr val="tx1"/>
                </a:solidFill>
              </a:rPr>
              <a:t>makine, alet ve ekipmanların alımı,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Kendi </a:t>
            </a:r>
            <a:r>
              <a:rPr lang="tr-TR" sz="2400" dirty="0">
                <a:solidFill>
                  <a:schemeClr val="tx1"/>
                </a:solidFill>
              </a:rPr>
              <a:t>tüketimi için yenilenebilir enerji üretimi amacıyla makine/ekipman alımı ve inşaat </a:t>
            </a:r>
            <a:r>
              <a:rPr lang="tr-TR" sz="2400" dirty="0" smtClean="0">
                <a:solidFill>
                  <a:schemeClr val="tx1"/>
                </a:solidFill>
              </a:rPr>
              <a:t>işleri.</a:t>
            </a:r>
          </a:p>
          <a:p>
            <a:pPr lvl="1" algn="just">
              <a:lnSpc>
                <a:spcPct val="180000"/>
              </a:lnSpc>
              <a:spcBef>
                <a:spcPct val="0"/>
              </a:spcBef>
              <a:defRPr/>
            </a:pPr>
            <a:endParaRPr lang="tr-TR" sz="2400" dirty="0" smtClean="0">
              <a:solidFill>
                <a:schemeClr val="tx1"/>
              </a:solidFill>
            </a:endParaRPr>
          </a:p>
          <a:p>
            <a:pPr lvl="1" algn="just">
              <a:lnSpc>
                <a:spcPct val="180000"/>
              </a:lnSpc>
              <a:spcBef>
                <a:spcPct val="0"/>
              </a:spcBef>
              <a:defRPr/>
            </a:pPr>
            <a:r>
              <a:rPr lang="tr-TR" sz="2400" i="1" u="sng" dirty="0" smtClean="0">
                <a:solidFill>
                  <a:schemeClr val="tx1"/>
                </a:solidFill>
              </a:rPr>
              <a:t>Yenilenebilir </a:t>
            </a:r>
            <a:r>
              <a:rPr lang="tr-TR" sz="2400" i="1" u="sng" dirty="0">
                <a:solidFill>
                  <a:schemeClr val="tx1"/>
                </a:solidFill>
              </a:rPr>
              <a:t>Enerji Tesisleri (Çiftlik faaliyetlerinin çeşitlendirilmesi ve iş geliştirme faaliyetlerinden bağımsız olarak gelir elde etmek için - hidroelektrik hariç - yenilenebilir enerji üretimi konusunda yapılan yatırımlar)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Yenilenebilir </a:t>
            </a:r>
            <a:r>
              <a:rPr lang="tr-TR" sz="2400" dirty="0">
                <a:solidFill>
                  <a:schemeClr val="tx1"/>
                </a:solidFill>
              </a:rPr>
              <a:t>enerji tesislerinin inşası, modernizasyonu, genişletilmesi.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Yenilenebilir </a:t>
            </a:r>
            <a:r>
              <a:rPr lang="tr-TR" sz="2400" dirty="0">
                <a:solidFill>
                  <a:schemeClr val="tx1"/>
                </a:solidFill>
              </a:rPr>
              <a:t>enerji tesislerinin sabit makine ve ekipmanı.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Trafo</a:t>
            </a:r>
            <a:r>
              <a:rPr lang="tr-TR" sz="2400" dirty="0">
                <a:solidFill>
                  <a:schemeClr val="tx1"/>
                </a:solidFill>
              </a:rPr>
              <a:t>, enerji nakil hatları, devre kesici vb. dahil olmak üzere, elektrik şebeke bağlantıları için yapılacak harcamalar.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Yenilebilir </a:t>
            </a:r>
            <a:r>
              <a:rPr lang="tr-TR" sz="2400" dirty="0">
                <a:solidFill>
                  <a:schemeClr val="tx1"/>
                </a:solidFill>
              </a:rPr>
              <a:t>enerji tesislerinin işletilmesi için bilgi teknolojileri donanım ve yazılımları. </a:t>
            </a:r>
            <a:endParaRPr lang="tr-TR" sz="21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441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18</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2400" dirty="0" smtClean="0">
                <a:solidFill>
                  <a:schemeClr val="tx1"/>
                </a:solidFill>
              </a:rPr>
              <a:t>Destek </a:t>
            </a:r>
            <a:r>
              <a:rPr lang="tr-TR" sz="2400" dirty="0">
                <a:solidFill>
                  <a:schemeClr val="tx1"/>
                </a:solidFill>
              </a:rPr>
              <a:t>Miktarı ve AB Katkı Oranı </a:t>
            </a:r>
            <a:endParaRPr lang="tr-TR" sz="2400" dirty="0" smtClean="0">
              <a:solidFill>
                <a:schemeClr val="tx1"/>
              </a:solidFill>
            </a:endParaRP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Kamu </a:t>
            </a:r>
            <a:r>
              <a:rPr lang="tr-TR" sz="2400" dirty="0" err="1">
                <a:solidFill>
                  <a:schemeClr val="tx1"/>
                </a:solidFill>
              </a:rPr>
              <a:t>katksı</a:t>
            </a:r>
            <a:r>
              <a:rPr lang="tr-TR" sz="2400" dirty="0">
                <a:solidFill>
                  <a:schemeClr val="tx1"/>
                </a:solidFill>
              </a:rPr>
              <a:t>, toplam uygun yatırım miktarının %65’ine kadar olacaktır</a:t>
            </a:r>
            <a:r>
              <a:rPr lang="tr-TR" sz="2400" dirty="0" smtClean="0">
                <a:solidFill>
                  <a:schemeClr val="tx1"/>
                </a:solidFill>
              </a:rPr>
              <a:t>. </a:t>
            </a:r>
            <a:r>
              <a:rPr lang="tr-TR" sz="2400" dirty="0" smtClean="0">
                <a:solidFill>
                  <a:srgbClr val="FF0000"/>
                </a:solidFill>
              </a:rPr>
              <a:t>(15 il için %65, 27 il için %55) (</a:t>
            </a:r>
            <a:r>
              <a:rPr lang="en-US" sz="1800" dirty="0" err="1" smtClean="0"/>
              <a:t>Karaman</a:t>
            </a:r>
            <a:r>
              <a:rPr lang="en-US" sz="1800" dirty="0"/>
              <a:t>, </a:t>
            </a:r>
            <a:r>
              <a:rPr lang="en-US" sz="1800" dirty="0" err="1"/>
              <a:t>Hatay</a:t>
            </a:r>
            <a:r>
              <a:rPr lang="en-US" sz="1800" dirty="0"/>
              <a:t>, Erzincan, Diyarbakır, </a:t>
            </a:r>
            <a:r>
              <a:rPr lang="en-US" sz="1800" dirty="0" err="1"/>
              <a:t>Ardahan</a:t>
            </a:r>
            <a:r>
              <a:rPr lang="en-US" sz="1800" dirty="0"/>
              <a:t>, </a:t>
            </a:r>
            <a:r>
              <a:rPr lang="en-US" sz="1800" dirty="0" err="1"/>
              <a:t>Çankırı</a:t>
            </a:r>
            <a:r>
              <a:rPr lang="en-US" sz="1800" dirty="0"/>
              <a:t>, Mersin, </a:t>
            </a:r>
            <a:r>
              <a:rPr lang="en-US" sz="1800" dirty="0" err="1"/>
              <a:t>Yozgat</a:t>
            </a:r>
            <a:r>
              <a:rPr lang="en-US" sz="1800" dirty="0"/>
              <a:t>, </a:t>
            </a:r>
            <a:r>
              <a:rPr lang="en-US" sz="1800" dirty="0" err="1"/>
              <a:t>Muş</a:t>
            </a:r>
            <a:r>
              <a:rPr lang="en-US" sz="1800" dirty="0"/>
              <a:t>, </a:t>
            </a:r>
            <a:r>
              <a:rPr lang="en-US" sz="1800" dirty="0" err="1"/>
              <a:t>Ağrı</a:t>
            </a:r>
            <a:r>
              <a:rPr lang="en-US" sz="1800" dirty="0"/>
              <a:t>, </a:t>
            </a:r>
            <a:r>
              <a:rPr lang="en-US" sz="1800" dirty="0" err="1"/>
              <a:t>Isparta</a:t>
            </a:r>
            <a:r>
              <a:rPr lang="en-US" sz="1800" dirty="0"/>
              <a:t>, </a:t>
            </a:r>
            <a:r>
              <a:rPr lang="en-US" sz="1800" dirty="0" err="1"/>
              <a:t>Tokat</a:t>
            </a:r>
            <a:r>
              <a:rPr lang="en-US" sz="1800" dirty="0"/>
              <a:t>, Erzurum, </a:t>
            </a:r>
            <a:r>
              <a:rPr lang="en-US" sz="1800" dirty="0" err="1"/>
              <a:t>Balıkesir</a:t>
            </a:r>
            <a:r>
              <a:rPr lang="en-US" sz="1800" dirty="0"/>
              <a:t>, </a:t>
            </a:r>
            <a:r>
              <a:rPr lang="en-US" sz="1800" dirty="0" smtClean="0"/>
              <a:t>Kars</a:t>
            </a:r>
            <a:r>
              <a:rPr lang="tr-TR" sz="1800" dirty="0" smtClean="0"/>
              <a:t>)</a:t>
            </a:r>
            <a:r>
              <a:rPr lang="en-US" sz="1800" dirty="0" smtClean="0"/>
              <a:t> </a:t>
            </a:r>
            <a:endParaRPr lang="tr-TR" sz="2400" dirty="0">
              <a:solidFill>
                <a:srgbClr val="FF0000"/>
              </a:solidFill>
            </a:endParaRP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AB </a:t>
            </a:r>
            <a:r>
              <a:rPr lang="tr-TR" sz="2400" dirty="0">
                <a:solidFill>
                  <a:schemeClr val="tx1"/>
                </a:solidFill>
              </a:rPr>
              <a:t>eş finansman oranı kamu desteğinin %75’i kadardır.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Her </a:t>
            </a:r>
            <a:r>
              <a:rPr lang="tr-TR" sz="2400" dirty="0">
                <a:solidFill>
                  <a:schemeClr val="tx1"/>
                </a:solidFill>
              </a:rPr>
              <a:t>bir proje için uygun yatırımların toplam değerinin minimum ve maksimum limitleri 5.000 Avro ve 500.000 </a:t>
            </a:r>
            <a:r>
              <a:rPr lang="tr-TR" sz="2400" dirty="0" err="1">
                <a:solidFill>
                  <a:schemeClr val="tx1"/>
                </a:solidFill>
              </a:rPr>
              <a:t>Avro’dur</a:t>
            </a:r>
            <a:r>
              <a:rPr lang="tr-TR" sz="2400" dirty="0">
                <a:solidFill>
                  <a:schemeClr val="tx1"/>
                </a:solidFill>
              </a:rPr>
              <a:t>.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IPARD </a:t>
            </a:r>
            <a:r>
              <a:rPr lang="tr-TR" sz="2400" dirty="0">
                <a:solidFill>
                  <a:schemeClr val="tx1"/>
                </a:solidFill>
              </a:rPr>
              <a:t>2014-2020 dönemi içerisinde her bir yararlanıcının maksimum 4 adet uygun yatırımına izin verilmektedir. </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IPARD 2014-2020 dönemi içerisinde, bu tedbir için yararlanıcı başına uygun yatırımların maksimum toplam değeri 500.000 Avro ile sınırlıdır. </a:t>
            </a:r>
            <a:r>
              <a:rPr lang="tr-TR" sz="2400" dirty="0" smtClean="0">
                <a:solidFill>
                  <a:srgbClr val="FF0000"/>
                </a:solidFill>
              </a:rPr>
              <a:t>(IPARD I ve II ‘de)</a:t>
            </a:r>
          </a:p>
          <a:p>
            <a:pPr marL="800100" lvl="1" indent="-342900" algn="just">
              <a:lnSpc>
                <a:spcPct val="180000"/>
              </a:lnSpc>
              <a:spcBef>
                <a:spcPct val="0"/>
              </a:spcBef>
              <a:buFont typeface="Arial" panose="020B0604020202020204" pitchFamily="34" charset="0"/>
              <a:buChar char="•"/>
              <a:defRPr/>
            </a:pPr>
            <a:r>
              <a:rPr lang="tr-TR" sz="2400" dirty="0" smtClean="0">
                <a:solidFill>
                  <a:schemeClr val="tx1"/>
                </a:solidFill>
              </a:rPr>
              <a:t>Yararlanıcı ancak bir önceki yatırımı tamamlandığı (nihai ödeme yapıldığı) zaman IPARD desteği için yeni bir başvuru sunabilir. </a:t>
            </a:r>
          </a:p>
        </p:txBody>
      </p:sp>
    </p:spTree>
    <p:extLst>
      <p:ext uri="{BB962C8B-B14F-4D97-AF65-F5344CB8AC3E}">
        <p14:creationId xmlns:p14="http://schemas.microsoft.com/office/powerpoint/2010/main" val="3330517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19</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2100" b="1" dirty="0">
                <a:solidFill>
                  <a:schemeClr val="tx1"/>
                </a:solidFill>
                <a:latin typeface="Times New Roman" panose="02020603050405020304" pitchFamily="18" charset="0"/>
                <a:cs typeface="Times New Roman" panose="02020603050405020304" pitchFamily="18" charset="0"/>
              </a:rPr>
              <a:t>Uygun harcamalar</a:t>
            </a:r>
            <a:r>
              <a:rPr lang="tr-TR" sz="21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1800" dirty="0" smtClean="0">
                <a:solidFill>
                  <a:schemeClr val="tx1"/>
                </a:solidFill>
              </a:rPr>
              <a:t>	Ödemeler</a:t>
            </a:r>
            <a:r>
              <a:rPr lang="tr-TR" sz="1800" dirty="0">
                <a:solidFill>
                  <a:schemeClr val="tx1"/>
                </a:solidFill>
              </a:rPr>
              <a:t>, projenin tamamlanması veya bir bölümünün tamamlanmasının ardından yararlanıcılara yapılır. Yararlanıcının başvuru formunda talep etmesi durumunda ödemeler taksitler halinde yapılabilir ve bu durum uygun şekilde iş planına yansıtılacaktır. Sözleşme ve/veya ekleri, taksitlerin proje uygulamasının hangi aşamasında ödeneceğinin belirlenmesi konusu da dahil olmak üzere, tüm ilgili detayları tanımlayacaktır. </a:t>
            </a:r>
            <a:endParaRPr lang="tr-TR" sz="1800" dirty="0" smtClean="0">
              <a:solidFill>
                <a:schemeClr val="tx1"/>
              </a:solidFill>
            </a:endParaRPr>
          </a:p>
          <a:p>
            <a:pPr lvl="1" algn="just">
              <a:lnSpc>
                <a:spcPct val="180000"/>
              </a:lnSpc>
              <a:spcBef>
                <a:spcPct val="0"/>
              </a:spcBef>
              <a:defRPr/>
            </a:pPr>
            <a:r>
              <a:rPr lang="tr-TR" sz="1800" dirty="0" smtClean="0">
                <a:solidFill>
                  <a:schemeClr val="tx1"/>
                </a:solidFill>
              </a:rPr>
              <a:t>Uygun </a:t>
            </a:r>
            <a:r>
              <a:rPr lang="tr-TR" sz="1800" dirty="0">
                <a:solidFill>
                  <a:schemeClr val="tx1"/>
                </a:solidFill>
              </a:rPr>
              <a:t>yatırımlar için taksitli ödeme talebi aşağıda belirtilen şekilde yapılır: </a:t>
            </a:r>
          </a:p>
          <a:p>
            <a:pPr lvl="1" algn="just">
              <a:lnSpc>
                <a:spcPct val="180000"/>
              </a:lnSpc>
              <a:spcBef>
                <a:spcPct val="0"/>
              </a:spcBef>
              <a:defRPr/>
            </a:pPr>
            <a:r>
              <a:rPr lang="tr-TR" sz="1800" dirty="0" smtClean="0">
                <a:solidFill>
                  <a:schemeClr val="tx1"/>
                </a:solidFill>
              </a:rPr>
              <a:t>	- Uygun </a:t>
            </a:r>
            <a:r>
              <a:rPr lang="tr-TR" sz="1800" dirty="0">
                <a:solidFill>
                  <a:schemeClr val="tx1"/>
                </a:solidFill>
              </a:rPr>
              <a:t>harcamaların toplam değerinin 500.000 TL ve altında olduğu yatırımlar: 1 taksit. </a:t>
            </a:r>
            <a:r>
              <a:rPr lang="tr-TR" sz="1800" dirty="0" smtClean="0">
                <a:solidFill>
                  <a:schemeClr val="tx1"/>
                </a:solidFill>
              </a:rPr>
              <a:t> </a:t>
            </a:r>
          </a:p>
          <a:p>
            <a:pPr lvl="1" algn="just">
              <a:lnSpc>
                <a:spcPct val="180000"/>
              </a:lnSpc>
              <a:spcBef>
                <a:spcPct val="0"/>
              </a:spcBef>
              <a:defRPr/>
            </a:pPr>
            <a:r>
              <a:rPr lang="tr-TR" sz="1800" dirty="0">
                <a:solidFill>
                  <a:schemeClr val="tx1"/>
                </a:solidFill>
              </a:rPr>
              <a:t>	</a:t>
            </a:r>
            <a:r>
              <a:rPr lang="tr-TR" sz="1800" dirty="0" smtClean="0">
                <a:solidFill>
                  <a:schemeClr val="tx1"/>
                </a:solidFill>
              </a:rPr>
              <a:t>- Uygun </a:t>
            </a:r>
            <a:r>
              <a:rPr lang="tr-TR" sz="1800" dirty="0">
                <a:solidFill>
                  <a:schemeClr val="tx1"/>
                </a:solidFill>
              </a:rPr>
              <a:t>harcamaların toplam değerinin 500.000 TL’den fazla olduğu yatırımlar: 2 </a:t>
            </a:r>
            <a:r>
              <a:rPr lang="tr-TR" sz="1800" dirty="0" smtClean="0">
                <a:solidFill>
                  <a:schemeClr val="tx1"/>
                </a:solidFill>
              </a:rPr>
              <a:t>taksit.</a:t>
            </a:r>
          </a:p>
          <a:p>
            <a:pPr lvl="1" algn="just">
              <a:lnSpc>
                <a:spcPct val="180000"/>
              </a:lnSpc>
              <a:spcBef>
                <a:spcPct val="0"/>
              </a:spcBef>
              <a:defRPr/>
            </a:pPr>
            <a:r>
              <a:rPr lang="tr-TR" sz="1800" dirty="0" smtClean="0">
                <a:solidFill>
                  <a:schemeClr val="tx1"/>
                </a:solidFill>
              </a:rPr>
              <a:t>Eğer </a:t>
            </a:r>
            <a:r>
              <a:rPr lang="tr-TR" sz="1800" dirty="0">
                <a:solidFill>
                  <a:schemeClr val="tx1"/>
                </a:solidFill>
              </a:rPr>
              <a:t>yatırım inşaat işlerini içeriyorsa ve yukarıda bahsedildiği üzere uygun harcamaların miktarına göre taksitlere bölünebiliyorsa, her bir bina /yapı ile ilgili inşaat işleri harcamaları tek bir taksit halinde talep </a:t>
            </a:r>
            <a:r>
              <a:rPr lang="tr-TR" sz="1800" dirty="0" smtClean="0">
                <a:solidFill>
                  <a:schemeClr val="tx1"/>
                </a:solidFill>
              </a:rPr>
              <a:t>edilmelidir.</a:t>
            </a:r>
            <a:endParaRPr lang="tr-TR" sz="21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65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2</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spcBef>
                <a:spcPct val="0"/>
              </a:spcBef>
              <a:buFont typeface="Wingdings" panose="05000000000000000000" pitchFamily="2" charset="2"/>
              <a:buChar char="v"/>
              <a:defRPr/>
            </a:pPr>
            <a:r>
              <a:rPr lang="tr-TR" altLang="tr-TR" sz="2000" b="1" dirty="0" smtClean="0">
                <a:solidFill>
                  <a:schemeClr val="tx1"/>
                </a:solidFill>
                <a:latin typeface="Times New Roman" panose="02020603050405020304" pitchFamily="18" charset="0"/>
                <a:cs typeface="Times New Roman" panose="02020603050405020304" pitchFamily="18" charset="0"/>
              </a:rPr>
              <a:t>Genel ve Spesifik Amaçlar</a:t>
            </a:r>
          </a:p>
          <a:p>
            <a:pPr lvl="1" algn="just">
              <a:lnSpc>
                <a:spcPct val="150000"/>
              </a:lnSpc>
              <a:spcBef>
                <a:spcPct val="0"/>
              </a:spcBef>
              <a:defRPr/>
            </a:pPr>
            <a:r>
              <a:rPr lang="tr-TR" sz="1600" b="1" dirty="0" smtClean="0">
                <a:solidFill>
                  <a:schemeClr val="tx1"/>
                </a:solidFill>
                <a:latin typeface="Times New Roman" panose="02020603050405020304" pitchFamily="18" charset="0"/>
                <a:cs typeface="Times New Roman" panose="02020603050405020304" pitchFamily="18" charset="0"/>
              </a:rPr>
              <a:t>Genel Amaçlar:</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Yeni </a:t>
            </a:r>
            <a:r>
              <a:rPr lang="tr-TR" sz="1600" dirty="0">
                <a:solidFill>
                  <a:schemeClr val="tx1"/>
                </a:solidFill>
                <a:latin typeface="Times New Roman" panose="02020603050405020304" pitchFamily="18" charset="0"/>
                <a:cs typeface="Times New Roman" panose="02020603050405020304" pitchFamily="18" charset="0"/>
              </a:rPr>
              <a:t>işler yaratmak suretiyle istihdamın desteklenmesi </a:t>
            </a:r>
            <a:endParaRPr lang="tr-TR" sz="1600" dirty="0" smtClean="0">
              <a:solidFill>
                <a:schemeClr val="tx1"/>
              </a:solidFill>
              <a:latin typeface="Times New Roman" panose="02020603050405020304" pitchFamily="18" charset="0"/>
              <a:cs typeface="Times New Roman" panose="02020603050405020304" pitchFamily="18" charset="0"/>
            </a:endParaRP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İş </a:t>
            </a:r>
            <a:r>
              <a:rPr lang="tr-TR" sz="1600" dirty="0">
                <a:solidFill>
                  <a:schemeClr val="tx1"/>
                </a:solidFill>
                <a:latin typeface="Times New Roman" panose="02020603050405020304" pitchFamily="18" charset="0"/>
                <a:cs typeface="Times New Roman" panose="02020603050405020304" pitchFamily="18" charset="0"/>
              </a:rPr>
              <a:t>faaliyetlerinin geliştirilmesi yoluyla mevcut işlerin korunması</a:t>
            </a:r>
            <a:r>
              <a:rPr lang="tr-TR" sz="1600" dirty="0" smtClean="0">
                <a:solidFill>
                  <a:schemeClr val="tx1"/>
                </a:solidFill>
                <a:latin typeface="Times New Roman" panose="02020603050405020304" pitchFamily="18" charset="0"/>
                <a:cs typeface="Times New Roman" panose="02020603050405020304" pitchFamily="18" charset="0"/>
              </a:rPr>
              <a:t>,</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Bu </a:t>
            </a:r>
            <a:r>
              <a:rPr lang="tr-TR" sz="1600" dirty="0">
                <a:solidFill>
                  <a:schemeClr val="tx1"/>
                </a:solidFill>
                <a:latin typeface="Times New Roman" panose="02020603050405020304" pitchFamily="18" charset="0"/>
                <a:cs typeface="Times New Roman" panose="02020603050405020304" pitchFamily="18" charset="0"/>
              </a:rPr>
              <a:t>şekilde kırsal alanlarda ekonomik faaliyet düzeyinin yükseltilmesi ve kırsal nüfusun azalmasının tersine </a:t>
            </a:r>
            <a:r>
              <a:rPr lang="tr-TR" sz="1600" dirty="0" smtClean="0">
                <a:solidFill>
                  <a:schemeClr val="tx1"/>
                </a:solidFill>
                <a:latin typeface="Times New Roman" panose="02020603050405020304" pitchFamily="18" charset="0"/>
                <a:cs typeface="Times New Roman" panose="02020603050405020304" pitchFamily="18" charset="0"/>
              </a:rPr>
              <a:t>çevrilmesidir.</a:t>
            </a:r>
          </a:p>
          <a:p>
            <a:pPr lvl="1" algn="just">
              <a:lnSpc>
                <a:spcPct val="150000"/>
              </a:lnSpc>
              <a:spcBef>
                <a:spcPct val="0"/>
              </a:spcBef>
              <a:defRPr/>
            </a:pPr>
            <a:endParaRPr lang="tr-TR" sz="1600" dirty="0" smtClean="0">
              <a:solidFill>
                <a:schemeClr val="tx1"/>
              </a:solidFill>
              <a:latin typeface="Times New Roman" panose="02020603050405020304" pitchFamily="18" charset="0"/>
              <a:cs typeface="Times New Roman" panose="02020603050405020304" pitchFamily="18" charset="0"/>
            </a:endParaRPr>
          </a:p>
          <a:p>
            <a:pPr lvl="1" algn="just">
              <a:lnSpc>
                <a:spcPct val="150000"/>
              </a:lnSpc>
              <a:spcBef>
                <a:spcPct val="0"/>
              </a:spcBef>
              <a:defRPr/>
            </a:pPr>
            <a:r>
              <a:rPr lang="tr-TR" sz="1600" b="1" dirty="0" smtClean="0">
                <a:solidFill>
                  <a:schemeClr val="tx1"/>
                </a:solidFill>
                <a:latin typeface="Times New Roman" panose="02020603050405020304" pitchFamily="18" charset="0"/>
                <a:cs typeface="Times New Roman" panose="02020603050405020304" pitchFamily="18" charset="0"/>
              </a:rPr>
              <a:t>Spesifik Amaçlar:</a:t>
            </a:r>
            <a:endParaRPr lang="tr-TR" sz="1600" b="1" dirty="0">
              <a:solidFill>
                <a:schemeClr val="tx1"/>
              </a:solidFill>
              <a:latin typeface="Times New Roman" panose="02020603050405020304" pitchFamily="18" charset="0"/>
              <a:cs typeface="Times New Roman" panose="02020603050405020304" pitchFamily="18" charset="0"/>
            </a:endParaRP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Çiftlik </a:t>
            </a:r>
            <a:r>
              <a:rPr lang="tr-TR" sz="1600" dirty="0">
                <a:solidFill>
                  <a:schemeClr val="tx1"/>
                </a:solidFill>
                <a:latin typeface="Times New Roman" panose="02020603050405020304" pitchFamily="18" charset="0"/>
                <a:cs typeface="Times New Roman" panose="02020603050405020304" pitchFamily="18" charset="0"/>
              </a:rPr>
              <a:t>faaliyetlerinin </a:t>
            </a:r>
            <a:r>
              <a:rPr lang="tr-TR" sz="1600" dirty="0" smtClean="0">
                <a:solidFill>
                  <a:schemeClr val="tx1"/>
                </a:solidFill>
                <a:latin typeface="Times New Roman" panose="02020603050405020304" pitchFamily="18" charset="0"/>
                <a:cs typeface="Times New Roman" panose="02020603050405020304" pitchFamily="18" charset="0"/>
              </a:rPr>
              <a:t>çeşitlendirilmesinde, </a:t>
            </a:r>
            <a:r>
              <a:rPr lang="tr-TR" sz="1600" dirty="0">
                <a:solidFill>
                  <a:schemeClr val="tx1"/>
                </a:solidFill>
                <a:latin typeface="Times New Roman" panose="02020603050405020304" pitchFamily="18" charset="0"/>
                <a:cs typeface="Times New Roman" panose="02020603050405020304" pitchFamily="18" charset="0"/>
              </a:rPr>
              <a:t>yatırımların modernizasyonu, oluşturulması, genişletilmesi ve yeniden inşası aracılığıyla kırsal faaliyetlerin oluşturulmasını, çeşitlendirilmesini ve </a:t>
            </a:r>
            <a:r>
              <a:rPr lang="tr-TR" sz="1600" dirty="0" smtClean="0">
                <a:solidFill>
                  <a:schemeClr val="tx1"/>
                </a:solidFill>
                <a:latin typeface="Times New Roman" panose="02020603050405020304" pitchFamily="18" charset="0"/>
                <a:cs typeface="Times New Roman" panose="02020603050405020304" pitchFamily="18" charset="0"/>
              </a:rPr>
              <a:t>geliştirilmesi</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Ayrıca </a:t>
            </a:r>
            <a:r>
              <a:rPr lang="tr-TR" sz="1600" dirty="0">
                <a:solidFill>
                  <a:schemeClr val="tx1"/>
                </a:solidFill>
                <a:latin typeface="Times New Roman" panose="02020603050405020304" pitchFamily="18" charset="0"/>
                <a:cs typeface="Times New Roman" panose="02020603050405020304" pitchFamily="18" charset="0"/>
              </a:rPr>
              <a:t>aşağıda belirtilen konularda tarımsal ve tarım dışı faaliyetlerin </a:t>
            </a:r>
            <a:r>
              <a:rPr lang="tr-TR" sz="1600" dirty="0" smtClean="0">
                <a:solidFill>
                  <a:schemeClr val="tx1"/>
                </a:solidFill>
                <a:latin typeface="Times New Roman" panose="02020603050405020304" pitchFamily="18" charset="0"/>
                <a:cs typeface="Times New Roman" panose="02020603050405020304" pitchFamily="18" charset="0"/>
              </a:rPr>
              <a:t>geliştirilmesi</a:t>
            </a:r>
            <a:endParaRPr lang="tr-TR"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063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29600" cy="6525344"/>
          </a:xfrm>
        </p:spPr>
        <p:txBody>
          <a:bodyPr>
            <a:normAutofit lnSpcReduction="10000"/>
          </a:bodyPr>
          <a:lstStyle/>
          <a:p>
            <a:pPr marL="0" lvl="0" indent="0">
              <a:buNone/>
            </a:pPr>
            <a:r>
              <a:rPr lang="tr-TR" sz="1800" i="1" dirty="0">
                <a:solidFill>
                  <a:schemeClr val="accent1"/>
                </a:solidFill>
                <a:latin typeface="Andalus" panose="02020603050405020304" pitchFamily="18" charset="-78"/>
                <a:cs typeface="Andalus" panose="02020603050405020304" pitchFamily="18" charset="-78"/>
              </a:rPr>
              <a:t>S</a:t>
            </a:r>
            <a:r>
              <a:rPr lang="tr-TR" sz="1800" i="1" dirty="0" smtClean="0">
                <a:solidFill>
                  <a:schemeClr val="accent1"/>
                </a:solidFill>
                <a:latin typeface="Andalus" panose="02020603050405020304" pitchFamily="18" charset="-78"/>
                <a:cs typeface="Andalus" panose="02020603050405020304" pitchFamily="18" charset="-78"/>
              </a:rPr>
              <a:t>ıralama kriterleri</a:t>
            </a: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a:solidFill>
                <a:schemeClr val="accent1"/>
              </a:solidFill>
              <a:latin typeface="Andalus" panose="02020603050405020304" pitchFamily="18" charset="-78"/>
              <a:cs typeface="Andalus" panose="02020603050405020304" pitchFamily="18" charset="-78"/>
            </a:endParaRPr>
          </a:p>
          <a:p>
            <a:pPr marL="0" lvl="0" indent="0">
              <a:buNone/>
            </a:pPr>
            <a:endParaRPr lang="tr-TR" sz="1800" i="1" dirty="0" smtClean="0">
              <a:solidFill>
                <a:schemeClr val="accent1"/>
              </a:solidFill>
              <a:latin typeface="Andalus" panose="02020603050405020304" pitchFamily="18" charset="-78"/>
              <a:cs typeface="Andalus" panose="02020603050405020304" pitchFamily="18" charset="-78"/>
            </a:endParaRPr>
          </a:p>
          <a:p>
            <a:pPr marL="0" indent="0">
              <a:buNone/>
            </a:pPr>
            <a:endParaRPr lang="tr-TR" sz="14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1400" b="1" dirty="0">
                <a:solidFill>
                  <a:srgbClr val="FF0000"/>
                </a:solidFill>
                <a:latin typeface="Times New Roman" panose="02020603050405020304" pitchFamily="18" charset="0"/>
                <a:cs typeface="Times New Roman" panose="02020603050405020304" pitchFamily="18" charset="0"/>
              </a:rPr>
              <a:t>S</a:t>
            </a:r>
            <a:r>
              <a:rPr lang="tr-TR" sz="1400" b="1" dirty="0" smtClean="0">
                <a:solidFill>
                  <a:srgbClr val="FF0000"/>
                </a:solidFill>
                <a:latin typeface="Times New Roman" panose="02020603050405020304" pitchFamily="18" charset="0"/>
                <a:cs typeface="Times New Roman" panose="02020603050405020304" pitchFamily="18" charset="0"/>
              </a:rPr>
              <a:t>ıralama kriterlerinden 30 puan altında alan projeler değerlendirmeye alınmayacaktır.</a:t>
            </a:r>
          </a:p>
          <a:p>
            <a:pPr marL="0" lvl="0" indent="0">
              <a:buNone/>
            </a:pPr>
            <a:endParaRPr lang="tr-TR" sz="1800" dirty="0">
              <a:latin typeface="Andalus" panose="02020603050405020304" pitchFamily="18" charset="-78"/>
              <a:cs typeface="Andalus" panose="02020603050405020304" pitchFamily="18" charset="-78"/>
            </a:endParaRPr>
          </a:p>
          <a:p>
            <a:pPr marL="914400" lvl="2" indent="0" algn="just">
              <a:buNone/>
            </a:pPr>
            <a:endParaRPr lang="tr-TR" sz="1000" dirty="0" smtClean="0">
              <a:latin typeface="Andalus" panose="02020603050405020304" pitchFamily="18" charset="-78"/>
              <a:cs typeface="Andalus" panose="02020603050405020304" pitchFamily="18" charset="-78"/>
            </a:endParaRPr>
          </a:p>
        </p:txBody>
      </p:sp>
      <p:graphicFrame>
        <p:nvGraphicFramePr>
          <p:cNvPr id="2" name="Tablo 1"/>
          <p:cNvGraphicFramePr>
            <a:graphicFrameLocks noGrp="1"/>
          </p:cNvGraphicFramePr>
          <p:nvPr>
            <p:extLst>
              <p:ext uri="{D42A27DB-BD31-4B8C-83A1-F6EECF244321}">
                <p14:modId xmlns:p14="http://schemas.microsoft.com/office/powerpoint/2010/main" val="1622072355"/>
              </p:ext>
            </p:extLst>
          </p:nvPr>
        </p:nvGraphicFramePr>
        <p:xfrm>
          <a:off x="251520" y="764704"/>
          <a:ext cx="8784976" cy="5509686"/>
        </p:xfrm>
        <a:graphic>
          <a:graphicData uri="http://schemas.openxmlformats.org/drawingml/2006/table">
            <a:tbl>
              <a:tblPr firstRow="1" bandRow="1">
                <a:tableStyleId>{5C22544A-7EE6-4342-B048-85BDC9FD1C3A}</a:tableStyleId>
              </a:tblPr>
              <a:tblGrid>
                <a:gridCol w="292833"/>
                <a:gridCol w="7700055"/>
                <a:gridCol w="792088"/>
              </a:tblGrid>
              <a:tr h="345638">
                <a:tc>
                  <a:txBody>
                    <a:bodyPr/>
                    <a:lstStyle/>
                    <a:p>
                      <a:endParaRPr lang="tr-TR" dirty="0"/>
                    </a:p>
                  </a:txBody>
                  <a:tcPr/>
                </a:tc>
                <a:tc>
                  <a:txBody>
                    <a:bodyPr/>
                    <a:lstStyle/>
                    <a:p>
                      <a:r>
                        <a:rPr lang="tr-TR" dirty="0" smtClean="0"/>
                        <a:t>Kriter</a:t>
                      </a:r>
                      <a:endParaRPr lang="tr-TR" dirty="0"/>
                    </a:p>
                  </a:txBody>
                  <a:tcPr/>
                </a:tc>
                <a:tc>
                  <a:txBody>
                    <a:bodyPr/>
                    <a:lstStyle/>
                    <a:p>
                      <a:r>
                        <a:rPr lang="tr-TR" dirty="0" smtClean="0"/>
                        <a:t>Puan</a:t>
                      </a:r>
                      <a:endParaRPr lang="tr-TR" dirty="0"/>
                    </a:p>
                  </a:txBody>
                  <a:tcPr/>
                </a:tc>
              </a:tr>
              <a:tr h="345638">
                <a:tc>
                  <a:txBody>
                    <a:bodyPr/>
                    <a:lstStyle/>
                    <a:p>
                      <a:r>
                        <a:rPr lang="tr-TR" dirty="0" smtClean="0"/>
                        <a:t>1</a:t>
                      </a:r>
                      <a:endParaRPr lang="tr-TR" dirty="0"/>
                    </a:p>
                  </a:txBody>
                  <a:tcPr/>
                </a:tc>
                <a:tc>
                  <a:txBody>
                    <a:bodyPr/>
                    <a:lstStyle/>
                    <a:p>
                      <a:r>
                        <a:rPr lang="tr-TR" sz="1200" dirty="0" smtClean="0"/>
                        <a:t>Başvuranın 40 yaşın altında olması</a:t>
                      </a:r>
                      <a:endParaRPr lang="tr-TR" sz="1200" dirty="0"/>
                    </a:p>
                  </a:txBody>
                  <a:tcPr/>
                </a:tc>
                <a:tc>
                  <a:txBody>
                    <a:bodyPr/>
                    <a:lstStyle/>
                    <a:p>
                      <a:r>
                        <a:rPr lang="tr-TR" sz="1400" dirty="0" smtClean="0"/>
                        <a:t>10</a:t>
                      </a:r>
                      <a:endParaRPr lang="tr-TR" sz="1400" dirty="0">
                        <a:solidFill>
                          <a:srgbClr val="FF0000"/>
                        </a:solidFill>
                      </a:endParaRPr>
                    </a:p>
                  </a:txBody>
                  <a:tcPr/>
                </a:tc>
              </a:tr>
              <a:tr h="345638">
                <a:tc>
                  <a:txBody>
                    <a:bodyPr/>
                    <a:lstStyle/>
                    <a:p>
                      <a:r>
                        <a:rPr lang="tr-TR" dirty="0" smtClean="0"/>
                        <a:t>2</a:t>
                      </a:r>
                      <a:endParaRPr lang="tr-TR" dirty="0"/>
                    </a:p>
                  </a:txBody>
                  <a:tcPr/>
                </a:tc>
                <a:tc>
                  <a:txBody>
                    <a:bodyPr/>
                    <a:lstStyle/>
                    <a:p>
                      <a:r>
                        <a:rPr lang="tr-TR" sz="1200" b="0" i="0" u="none" strike="noStrike" kern="1200" baseline="0" dirty="0" smtClean="0">
                          <a:solidFill>
                            <a:schemeClr val="dk1"/>
                          </a:solidFill>
                          <a:latin typeface="+mn-lt"/>
                          <a:ea typeface="+mn-ea"/>
                          <a:cs typeface="+mn-cs"/>
                        </a:rPr>
                        <a:t>Başvuru sahibi, dağ veya orman köylerinde faaliyette bulunan bir </a:t>
                      </a:r>
                      <a:r>
                        <a:rPr lang="tr-TR" sz="1200" b="0" i="0" u="none" strike="noStrike" kern="1200" baseline="0" dirty="0" smtClean="0">
                          <a:solidFill>
                            <a:schemeClr val="dk1"/>
                          </a:solidFill>
                          <a:latin typeface="+mn-lt"/>
                          <a:ea typeface="+mn-ea"/>
                          <a:cs typeface="+mn-cs"/>
                        </a:rPr>
                        <a:t>çiftçiyse</a:t>
                      </a:r>
                      <a:endParaRPr lang="tr-TR" sz="1200" dirty="0">
                        <a:solidFill>
                          <a:srgbClr val="FF0000"/>
                        </a:solidFill>
                      </a:endParaRPr>
                    </a:p>
                  </a:txBody>
                  <a:tcPr/>
                </a:tc>
                <a:tc>
                  <a:txBody>
                    <a:bodyPr/>
                    <a:lstStyle/>
                    <a:p>
                      <a:r>
                        <a:rPr lang="tr-TR" sz="1400" dirty="0" smtClean="0"/>
                        <a:t>10</a:t>
                      </a:r>
                      <a:endParaRPr lang="tr-TR" sz="1400" dirty="0"/>
                    </a:p>
                  </a:txBody>
                  <a:tcPr/>
                </a:tc>
              </a:tr>
              <a:tr h="432048">
                <a:tc>
                  <a:txBody>
                    <a:bodyPr/>
                    <a:lstStyle/>
                    <a:p>
                      <a:r>
                        <a:rPr lang="tr-TR" dirty="0" smtClean="0"/>
                        <a:t>3</a:t>
                      </a:r>
                      <a:endParaRPr lang="tr-TR" dirty="0"/>
                    </a:p>
                  </a:txBody>
                  <a:tcPr/>
                </a:tc>
                <a:tc>
                  <a:txBody>
                    <a:bodyPr/>
                    <a:lstStyle/>
                    <a:p>
                      <a:r>
                        <a:rPr lang="tr-TR" sz="1200" b="0" i="0" u="none" strike="noStrike" kern="1200" baseline="0" dirty="0" smtClean="0">
                          <a:solidFill>
                            <a:schemeClr val="dk1"/>
                          </a:solidFill>
                          <a:latin typeface="+mn-lt"/>
                          <a:ea typeface="+mn-ea"/>
                          <a:cs typeface="+mn-cs"/>
                        </a:rPr>
                        <a:t>Yatırım bir kadın girişimci tarafından gerçekleştirilmekteyse veya proje</a:t>
                      </a:r>
                    </a:p>
                    <a:p>
                      <a:r>
                        <a:rPr lang="tr-TR" sz="1200" b="0" i="0" u="none" strike="noStrike" kern="1200" baseline="0" dirty="0" smtClean="0">
                          <a:solidFill>
                            <a:schemeClr val="dk1"/>
                          </a:solidFill>
                          <a:latin typeface="+mn-lt"/>
                          <a:ea typeface="+mn-ea"/>
                          <a:cs typeface="+mn-cs"/>
                        </a:rPr>
                        <a:t>sahibi bir kadınsa</a:t>
                      </a:r>
                      <a:endParaRPr lang="tr-TR" sz="1200" dirty="0"/>
                    </a:p>
                  </a:txBody>
                  <a:tcPr/>
                </a:tc>
                <a:tc>
                  <a:txBody>
                    <a:bodyPr/>
                    <a:lstStyle/>
                    <a:p>
                      <a:r>
                        <a:rPr lang="tr-TR" sz="1400" dirty="0" smtClean="0"/>
                        <a:t>10 </a:t>
                      </a:r>
                      <a:endParaRPr lang="tr-TR" sz="1400" dirty="0">
                        <a:solidFill>
                          <a:srgbClr val="FF0000"/>
                        </a:solidFill>
                      </a:endParaRPr>
                    </a:p>
                  </a:txBody>
                  <a:tcPr/>
                </a:tc>
              </a:tr>
              <a:tr h="432048">
                <a:tc>
                  <a:txBody>
                    <a:bodyPr/>
                    <a:lstStyle/>
                    <a:p>
                      <a:r>
                        <a:rPr lang="tr-TR" dirty="0" smtClean="0"/>
                        <a:t>4</a:t>
                      </a:r>
                      <a:endParaRPr lang="tr-TR" dirty="0"/>
                    </a:p>
                  </a:txBody>
                  <a:tcPr/>
                </a:tc>
                <a:tc>
                  <a:txBody>
                    <a:bodyPr/>
                    <a:lstStyle/>
                    <a:p>
                      <a:r>
                        <a:rPr lang="tr-TR" sz="1200" b="0" i="0" u="none" strike="noStrike" kern="1200" baseline="0" dirty="0" smtClean="0">
                          <a:solidFill>
                            <a:schemeClr val="dk1"/>
                          </a:solidFill>
                          <a:latin typeface="+mn-lt"/>
                          <a:ea typeface="+mn-ea"/>
                          <a:cs typeface="+mn-cs"/>
                        </a:rPr>
                        <a:t>Başvuru sahibinin, ekonomik faaliyet alanında bir mesleki sertifikası,</a:t>
                      </a:r>
                    </a:p>
                    <a:p>
                      <a:r>
                        <a:rPr lang="tr-TR" sz="1200" b="0" i="0" u="none" strike="noStrike" kern="1200" baseline="0" dirty="0" smtClean="0">
                          <a:solidFill>
                            <a:schemeClr val="dk1"/>
                          </a:solidFill>
                          <a:latin typeface="+mn-lt"/>
                          <a:ea typeface="+mn-ea"/>
                          <a:cs typeface="+mn-cs"/>
                        </a:rPr>
                        <a:t>diploması veya 3 yıl deneyimi bulunuyorsa</a:t>
                      </a:r>
                      <a:endParaRPr lang="tr-TR" sz="1200" dirty="0"/>
                    </a:p>
                  </a:txBody>
                  <a:tcPr/>
                </a:tc>
                <a:tc>
                  <a:txBody>
                    <a:bodyPr/>
                    <a:lstStyle/>
                    <a:p>
                      <a:r>
                        <a:rPr lang="tr-TR" sz="1400" dirty="0" smtClean="0"/>
                        <a:t>10</a:t>
                      </a:r>
                      <a:endParaRPr lang="tr-TR" sz="1400" dirty="0">
                        <a:solidFill>
                          <a:srgbClr val="FF0000"/>
                        </a:solidFill>
                      </a:endParaRPr>
                    </a:p>
                  </a:txBody>
                  <a:tcPr/>
                </a:tc>
              </a:tr>
              <a:tr h="432048">
                <a:tc>
                  <a:txBody>
                    <a:bodyPr/>
                    <a:lstStyle/>
                    <a:p>
                      <a:r>
                        <a:rPr lang="tr-TR" dirty="0" smtClean="0"/>
                        <a:t>5</a:t>
                      </a:r>
                      <a:endParaRPr lang="tr-TR" dirty="0"/>
                    </a:p>
                  </a:txBody>
                  <a:tcPr/>
                </a:tc>
                <a:tc>
                  <a:txBody>
                    <a:bodyPr/>
                    <a:lstStyle/>
                    <a:p>
                      <a:r>
                        <a:rPr lang="tr-TR" sz="1200" b="0" i="0" u="none" strike="noStrike" kern="1200" baseline="0" dirty="0" smtClean="0">
                          <a:solidFill>
                            <a:schemeClr val="dk1"/>
                          </a:solidFill>
                          <a:latin typeface="+mn-lt"/>
                          <a:ea typeface="+mn-ea"/>
                          <a:cs typeface="+mn-cs"/>
                        </a:rPr>
                        <a:t>Yatırım, kabul edilmiş bir Yerel Kalkınma Stratejisine dayanıyor ve bu</a:t>
                      </a:r>
                    </a:p>
                    <a:p>
                      <a:r>
                        <a:rPr lang="tr-TR" sz="1200" b="0" i="0" u="none" strike="noStrike" kern="1200" baseline="0" dirty="0" smtClean="0">
                          <a:solidFill>
                            <a:schemeClr val="dk1"/>
                          </a:solidFill>
                          <a:latin typeface="+mn-lt"/>
                          <a:ea typeface="+mn-ea"/>
                          <a:cs typeface="+mn-cs"/>
                        </a:rPr>
                        <a:t>strateji üzerine inşa edilmişse</a:t>
                      </a:r>
                      <a:endParaRPr lang="tr-TR" sz="1200" dirty="0"/>
                    </a:p>
                  </a:txBody>
                  <a:tcPr/>
                </a:tc>
                <a:tc>
                  <a:txBody>
                    <a:bodyPr/>
                    <a:lstStyle/>
                    <a:p>
                      <a:r>
                        <a:rPr lang="tr-TR" sz="1400" dirty="0" smtClean="0"/>
                        <a:t>20</a:t>
                      </a:r>
                      <a:endParaRPr lang="tr-TR" sz="1400" dirty="0">
                        <a:solidFill>
                          <a:srgbClr val="FF0000"/>
                        </a:solidFill>
                      </a:endParaRPr>
                    </a:p>
                  </a:txBody>
                  <a:tcPr/>
                </a:tc>
              </a:tr>
              <a:tr h="432048">
                <a:tc>
                  <a:txBody>
                    <a:bodyPr/>
                    <a:lstStyle/>
                    <a:p>
                      <a:r>
                        <a:rPr lang="tr-TR" dirty="0" smtClean="0"/>
                        <a:t>6</a:t>
                      </a:r>
                      <a:endParaRPr lang="tr-TR" dirty="0"/>
                    </a:p>
                  </a:txBody>
                  <a:tcPr/>
                </a:tc>
                <a:tc>
                  <a:txBody>
                    <a:bodyPr/>
                    <a:lstStyle/>
                    <a:p>
                      <a:r>
                        <a:rPr lang="tr-TR" sz="1200" b="0" i="0" u="none" strike="noStrike" kern="1200" baseline="0" dirty="0" smtClean="0">
                          <a:solidFill>
                            <a:schemeClr val="dk1"/>
                          </a:solidFill>
                          <a:latin typeface="+mn-lt"/>
                          <a:ea typeface="+mn-ea"/>
                          <a:cs typeface="+mn-cs"/>
                        </a:rPr>
                        <a:t>Başvuru sahibi bir üretici örgütü, birliği veya kooperatifiyse </a:t>
                      </a:r>
                      <a:endParaRPr lang="tr-TR" sz="1200" dirty="0">
                        <a:solidFill>
                          <a:srgbClr val="FF0000"/>
                        </a:solidFill>
                      </a:endParaRPr>
                    </a:p>
                  </a:txBody>
                  <a:tcPr/>
                </a:tc>
                <a:tc>
                  <a:txBody>
                    <a:bodyPr/>
                    <a:lstStyle/>
                    <a:p>
                      <a:r>
                        <a:rPr lang="tr-TR" sz="1400" dirty="0" smtClean="0"/>
                        <a:t>10</a:t>
                      </a:r>
                      <a:endParaRPr lang="tr-TR" sz="1400" dirty="0">
                        <a:solidFill>
                          <a:srgbClr val="FF0000"/>
                        </a:solidFill>
                      </a:endParaRPr>
                    </a:p>
                  </a:txBody>
                  <a:tcPr/>
                </a:tc>
              </a:tr>
              <a:tr h="777686">
                <a:tc>
                  <a:txBody>
                    <a:bodyPr/>
                    <a:lstStyle/>
                    <a:p>
                      <a:r>
                        <a:rPr lang="tr-TR" dirty="0" smtClean="0"/>
                        <a:t>7</a:t>
                      </a:r>
                      <a:endParaRPr lang="tr-TR" dirty="0"/>
                    </a:p>
                  </a:txBody>
                  <a:tcPr/>
                </a:tc>
                <a:tc>
                  <a:txBody>
                    <a:bodyPr/>
                    <a:lstStyle/>
                    <a:p>
                      <a:r>
                        <a:rPr lang="tr-TR" sz="1200" b="0" i="0" u="none" strike="noStrike" kern="1200" baseline="0" dirty="0" smtClean="0">
                          <a:solidFill>
                            <a:schemeClr val="dk1"/>
                          </a:solidFill>
                          <a:latin typeface="+mn-lt"/>
                          <a:ea typeface="+mn-ea"/>
                          <a:cs typeface="+mn-cs"/>
                        </a:rPr>
                        <a:t>Proje, bitki yetiştiriciliği, arıcılık/bal üretimi, mikro ve küçük ölçekli</a:t>
                      </a:r>
                    </a:p>
                    <a:p>
                      <a:r>
                        <a:rPr lang="tr-TR" sz="1200" b="0" i="0" u="none" strike="noStrike" kern="1200" baseline="0" dirty="0" smtClean="0">
                          <a:solidFill>
                            <a:schemeClr val="dk1"/>
                          </a:solidFill>
                          <a:latin typeface="+mn-lt"/>
                          <a:ea typeface="+mn-ea"/>
                          <a:cs typeface="+mn-cs"/>
                        </a:rPr>
                        <a:t>işletmeler, kırsal turizm ve </a:t>
                      </a:r>
                      <a:r>
                        <a:rPr lang="tr-TR" sz="1200" b="0" i="0" u="none" strike="noStrike" kern="1200" baseline="0" dirty="0" err="1" smtClean="0">
                          <a:solidFill>
                            <a:schemeClr val="dk1"/>
                          </a:solidFill>
                          <a:latin typeface="+mn-lt"/>
                          <a:ea typeface="+mn-ea"/>
                          <a:cs typeface="+mn-cs"/>
                        </a:rPr>
                        <a:t>rekreasyonel</a:t>
                      </a:r>
                      <a:r>
                        <a:rPr lang="tr-TR" sz="1200" b="0" i="0" u="none" strike="noStrike" kern="1200" baseline="0" dirty="0" smtClean="0">
                          <a:solidFill>
                            <a:schemeClr val="dk1"/>
                          </a:solidFill>
                          <a:latin typeface="+mn-lt"/>
                          <a:ea typeface="+mn-ea"/>
                          <a:cs typeface="+mn-cs"/>
                        </a:rPr>
                        <a:t> faaliyetler, su ürünleri yetiştiriciliği</a:t>
                      </a:r>
                    </a:p>
                    <a:p>
                      <a:r>
                        <a:rPr lang="tr-TR" sz="1200" b="0" i="0" u="none" strike="noStrike" kern="1200" baseline="0" dirty="0" smtClean="0">
                          <a:solidFill>
                            <a:schemeClr val="dk1"/>
                          </a:solidFill>
                          <a:latin typeface="+mn-lt"/>
                          <a:ea typeface="+mn-ea"/>
                          <a:cs typeface="+mn-cs"/>
                        </a:rPr>
                        <a:t>ve makine parkları alanlarında enerji talebini karşılamak amacıyla</a:t>
                      </a:r>
                    </a:p>
                    <a:p>
                      <a:r>
                        <a:rPr lang="tr-TR" sz="1200" b="0" i="0" u="none" strike="noStrike" kern="1200" baseline="0" dirty="0" smtClean="0">
                          <a:solidFill>
                            <a:schemeClr val="dk1"/>
                          </a:solidFill>
                          <a:latin typeface="+mn-lt"/>
                          <a:ea typeface="+mn-ea"/>
                          <a:cs typeface="+mn-cs"/>
                        </a:rPr>
                        <a:t>yenilenebilir enerji tesisi kurulumu içeriyorsa </a:t>
                      </a:r>
                      <a:endParaRPr lang="tr-TR" sz="1200" dirty="0">
                        <a:solidFill>
                          <a:srgbClr val="FF0000"/>
                        </a:solidFill>
                      </a:endParaRPr>
                    </a:p>
                  </a:txBody>
                  <a:tcPr/>
                </a:tc>
                <a:tc>
                  <a:txBody>
                    <a:bodyPr/>
                    <a:lstStyle/>
                    <a:p>
                      <a:r>
                        <a:rPr lang="tr-TR" sz="1400" dirty="0" smtClean="0"/>
                        <a:t>10</a:t>
                      </a:r>
                      <a:endParaRPr lang="tr-TR" sz="1400" dirty="0">
                        <a:solidFill>
                          <a:srgbClr val="FF0000"/>
                        </a:solidFill>
                      </a:endParaRPr>
                    </a:p>
                  </a:txBody>
                  <a:tcPr/>
                </a:tc>
              </a:tr>
              <a:tr h="1785798">
                <a:tc>
                  <a:txBody>
                    <a:bodyPr/>
                    <a:lstStyle/>
                    <a:p>
                      <a:r>
                        <a:rPr lang="tr-TR" dirty="0" smtClean="0">
                          <a:solidFill>
                            <a:schemeClr val="tx1"/>
                          </a:solidFill>
                        </a:rPr>
                        <a:t>8</a:t>
                      </a:r>
                      <a:endParaRPr lang="tr-TR" dirty="0">
                        <a:solidFill>
                          <a:schemeClr val="tx1"/>
                        </a:solidFill>
                      </a:endParaRPr>
                    </a:p>
                  </a:txBody>
                  <a:tcPr/>
                </a:tc>
                <a:tc>
                  <a:txBody>
                    <a:bodyPr/>
                    <a:lstStyle/>
                    <a:p>
                      <a:r>
                        <a:rPr lang="tr-TR" sz="1200" dirty="0" smtClean="0">
                          <a:solidFill>
                            <a:schemeClr val="tx1"/>
                          </a:solidFill>
                        </a:rPr>
                        <a:t>Bitkisel Üretim: Mevcut işletme ve organik</a:t>
                      </a:r>
                      <a:r>
                        <a:rPr lang="tr-TR" sz="1200" baseline="0" dirty="0" smtClean="0">
                          <a:solidFill>
                            <a:schemeClr val="tx1"/>
                          </a:solidFill>
                        </a:rPr>
                        <a:t> tarım/iyi tarım uygulamaları sertifikalarına sahipse, üretim işleme ve paketleme işlemlerinin tümünü yapıyorsa</a:t>
                      </a:r>
                    </a:p>
                    <a:p>
                      <a:r>
                        <a:rPr lang="tr-TR" sz="1200" baseline="0" dirty="0" smtClean="0">
                          <a:solidFill>
                            <a:schemeClr val="tx1"/>
                          </a:solidFill>
                        </a:rPr>
                        <a:t>Yerel Ürünler ve El sanatları: Ürün coğrafi işaret sertifikasına sahipse</a:t>
                      </a:r>
                    </a:p>
                    <a:p>
                      <a:r>
                        <a:rPr lang="tr-TR" sz="1200" baseline="0" dirty="0" smtClean="0">
                          <a:solidFill>
                            <a:schemeClr val="tx1"/>
                          </a:solidFill>
                        </a:rPr>
                        <a:t>Kırsal Turizm: Mevcut işletme ise</a:t>
                      </a:r>
                    </a:p>
                    <a:p>
                      <a:r>
                        <a:rPr lang="tr-TR" sz="1200" baseline="0" dirty="0" smtClean="0">
                          <a:solidFill>
                            <a:schemeClr val="tx1"/>
                          </a:solidFill>
                        </a:rPr>
                        <a:t>Kültür Balıkçılığı ise: </a:t>
                      </a:r>
                      <a:r>
                        <a:rPr lang="tr-TR" sz="1400" b="0" i="0" u="none" strike="noStrike" kern="1200" baseline="0" dirty="0" smtClean="0">
                          <a:solidFill>
                            <a:schemeClr val="tx1"/>
                          </a:solidFill>
                          <a:latin typeface="+mn-lt"/>
                          <a:ea typeface="+mn-ea"/>
                          <a:cs typeface="+mn-cs"/>
                        </a:rPr>
                        <a:t>Alabalık, sazan, çipura ve levrek dışındaki türler  yetiştiriliyorsa</a:t>
                      </a:r>
                    </a:p>
                    <a:p>
                      <a:r>
                        <a:rPr lang="tr-TR" sz="1400" b="0" i="0" u="none" strike="noStrike" kern="1200" baseline="0" dirty="0" smtClean="0">
                          <a:solidFill>
                            <a:schemeClr val="tx1"/>
                          </a:solidFill>
                          <a:latin typeface="+mn-lt"/>
                          <a:ea typeface="+mn-ea"/>
                          <a:cs typeface="+mn-cs"/>
                        </a:rPr>
                        <a:t>Makine Parkları: Başvuru sahibi, tarımsal makine ve ekipmanlar için bakım ve tamir hizmetleri sağlayan veya bu tür ekipmanlar için kiralama hizmetleri sunan mevcut bir işletme, örgüt, birlik veya kooperatifse</a:t>
                      </a:r>
                    </a:p>
                    <a:p>
                      <a:r>
                        <a:rPr lang="tr-TR" sz="1400" b="0" i="0" u="none" strike="noStrike" kern="1200" baseline="0" dirty="0" smtClean="0">
                          <a:solidFill>
                            <a:schemeClr val="tx1"/>
                          </a:solidFill>
                          <a:latin typeface="+mn-lt"/>
                          <a:ea typeface="+mn-ea"/>
                          <a:cs typeface="+mn-cs"/>
                        </a:rPr>
                        <a:t>Yenilenebilir Enerji: Başvuru sahibi yatırımın yapıldığı bölgede yaşayan bir gerçek kişi ise.</a:t>
                      </a:r>
                      <a:endParaRPr lang="tr-TR" sz="1200" dirty="0">
                        <a:solidFill>
                          <a:schemeClr val="tx1"/>
                        </a:solidFill>
                      </a:endParaRPr>
                    </a:p>
                  </a:txBody>
                  <a:tcPr/>
                </a:tc>
                <a:tc>
                  <a:txBody>
                    <a:bodyPr/>
                    <a:lstStyle/>
                    <a:p>
                      <a:r>
                        <a:rPr lang="tr-TR" sz="1400" smtClean="0">
                          <a:solidFill>
                            <a:schemeClr val="tx1"/>
                          </a:solidFill>
                        </a:rPr>
                        <a:t>20 </a:t>
                      </a:r>
                      <a:endParaRPr lang="tr-TR" sz="1400" dirty="0">
                        <a:solidFill>
                          <a:srgbClr val="FF0000"/>
                        </a:solidFill>
                      </a:endParaRPr>
                    </a:p>
                  </a:txBody>
                  <a:tcPr/>
                </a:tc>
              </a:tr>
            </a:tbl>
          </a:graphicData>
        </a:graphic>
      </p:graphicFrame>
    </p:spTree>
    <p:extLst>
      <p:ext uri="{BB962C8B-B14F-4D97-AF65-F5344CB8AC3E}">
        <p14:creationId xmlns:p14="http://schemas.microsoft.com/office/powerpoint/2010/main" val="32310592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2.37-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654"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10"/>
          <p:cNvSpPr>
            <a:spLocks noChangeArrowheads="1"/>
          </p:cNvSpPr>
          <p:nvPr/>
        </p:nvSpPr>
        <p:spPr bwMode="auto">
          <a:xfrm>
            <a:off x="5345723" y="640080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tr-TR" altLang="tr-TR" sz="2400"/>
          </a:p>
        </p:txBody>
      </p:sp>
      <p:sp>
        <p:nvSpPr>
          <p:cNvPr id="11268" name="Başlık 1"/>
          <p:cNvSpPr>
            <a:spLocks noGrp="1"/>
          </p:cNvSpPr>
          <p:nvPr>
            <p:ph type="ctrTitle"/>
          </p:nvPr>
        </p:nvSpPr>
        <p:spPr>
          <a:xfrm>
            <a:off x="-80596" y="4335464"/>
            <a:ext cx="4851889" cy="1470025"/>
          </a:xfrm>
        </p:spPr>
        <p:txBody>
          <a:bodyPr/>
          <a:lstStyle/>
          <a:p>
            <a:r>
              <a:rPr lang="tr-TR" altLang="tr-TR" dirty="0" smtClean="0">
                <a:solidFill>
                  <a:schemeClr val="bg1"/>
                </a:solidFill>
                <a:latin typeface="Andalus" panose="02020603050405020304" pitchFamily="18" charset="-78"/>
                <a:cs typeface="Andalus" panose="02020603050405020304" pitchFamily="18" charset="-78"/>
              </a:rPr>
              <a:t>TEŞEKKÜR EDERİM</a:t>
            </a:r>
          </a:p>
        </p:txBody>
      </p:sp>
    </p:spTree>
    <p:extLst>
      <p:ext uri="{BB962C8B-B14F-4D97-AF65-F5344CB8AC3E}">
        <p14:creationId xmlns:p14="http://schemas.microsoft.com/office/powerpoint/2010/main" val="729814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3</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50000"/>
              </a:lnSpc>
              <a:spcBef>
                <a:spcPct val="0"/>
              </a:spcBef>
              <a:defRPr/>
            </a:pPr>
            <a:r>
              <a:rPr lang="tr-TR" sz="1600" dirty="0" smtClean="0">
                <a:solidFill>
                  <a:schemeClr val="tx1"/>
                </a:solidFill>
                <a:latin typeface="Times New Roman" panose="02020603050405020304" pitchFamily="18" charset="0"/>
                <a:cs typeface="Times New Roman" panose="02020603050405020304" pitchFamily="18" charset="0"/>
              </a:rPr>
              <a:t>Ayrıca </a:t>
            </a:r>
            <a:r>
              <a:rPr lang="tr-TR" sz="1600" dirty="0">
                <a:solidFill>
                  <a:schemeClr val="tx1"/>
                </a:solidFill>
                <a:latin typeface="Times New Roman" panose="02020603050405020304" pitchFamily="18" charset="0"/>
                <a:cs typeface="Times New Roman" panose="02020603050405020304" pitchFamily="18" charset="0"/>
              </a:rPr>
              <a:t>aşağıda belirtilen konularda tarımsal ve tarım dışı faaliyetlerin geliştirilmesi </a:t>
            </a:r>
            <a:r>
              <a:rPr lang="tr-TR" sz="1600" dirty="0" smtClean="0">
                <a:solidFill>
                  <a:schemeClr val="tx1"/>
                </a:solidFill>
                <a:latin typeface="Times New Roman" panose="02020603050405020304" pitchFamily="18" charset="0"/>
                <a:cs typeface="Times New Roman" panose="02020603050405020304" pitchFamily="18" charset="0"/>
              </a:rPr>
              <a:t>amaçlanmaktadır.</a:t>
            </a:r>
          </a:p>
          <a:p>
            <a:pPr marL="742950" lvl="1" indent="-285750" algn="just">
              <a:lnSpc>
                <a:spcPct val="150000"/>
              </a:lnSpc>
              <a:spcBef>
                <a:spcPct val="0"/>
              </a:spcBef>
              <a:buFont typeface="Arial" panose="020B0604020202020204" pitchFamily="34" charset="0"/>
              <a:buChar char="•"/>
              <a:defRPr/>
            </a:pPr>
            <a:r>
              <a:rPr lang="tr-TR" sz="1600" dirty="0">
                <a:solidFill>
                  <a:schemeClr val="tx1"/>
                </a:solidFill>
                <a:latin typeface="Times New Roman" panose="02020603050405020304" pitchFamily="18" charset="0"/>
                <a:cs typeface="Times New Roman" panose="02020603050405020304" pitchFamily="18" charset="0"/>
              </a:rPr>
              <a:t>Bitkisel üretimin çeşitlendirilmesi ve bitkisel ürünlerin işlenmesi ve pazarlanması; süs bitkileri, tıbbi ve aromatik bitkiler, mantar, fide ve fidan, çiçek soğanı, misel vb. </a:t>
            </a:r>
            <a:r>
              <a:rPr lang="tr-TR" sz="1600" dirty="0" smtClean="0">
                <a:solidFill>
                  <a:schemeClr val="tx1"/>
                </a:solidFill>
                <a:latin typeface="Times New Roman" panose="02020603050405020304" pitchFamily="18" charset="0"/>
                <a:cs typeface="Times New Roman" panose="02020603050405020304" pitchFamily="18" charset="0"/>
              </a:rPr>
              <a:t>içermektedir.</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Arıcılık </a:t>
            </a:r>
            <a:r>
              <a:rPr lang="tr-TR" sz="1600" dirty="0">
                <a:solidFill>
                  <a:schemeClr val="tx1"/>
                </a:solidFill>
                <a:latin typeface="Times New Roman" panose="02020603050405020304" pitchFamily="18" charset="0"/>
                <a:cs typeface="Times New Roman" panose="02020603050405020304" pitchFamily="18" charset="0"/>
              </a:rPr>
              <a:t>ve arı ürünlerinin üretimi, işlenmesi ve </a:t>
            </a:r>
            <a:r>
              <a:rPr lang="tr-TR" sz="1600" dirty="0" smtClean="0">
                <a:solidFill>
                  <a:schemeClr val="tx1"/>
                </a:solidFill>
                <a:latin typeface="Times New Roman" panose="02020603050405020304" pitchFamily="18" charset="0"/>
                <a:cs typeface="Times New Roman" panose="02020603050405020304" pitchFamily="18" charset="0"/>
              </a:rPr>
              <a:t>pazarlanması.</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Zanaatkarlık </a:t>
            </a:r>
            <a:r>
              <a:rPr lang="tr-TR" sz="1600" dirty="0">
                <a:solidFill>
                  <a:schemeClr val="tx1"/>
                </a:solidFill>
                <a:latin typeface="Times New Roman" panose="02020603050405020304" pitchFamily="18" charset="0"/>
                <a:cs typeface="Times New Roman" panose="02020603050405020304" pitchFamily="18" charset="0"/>
              </a:rPr>
              <a:t>ve yöresel ürün işletmeleri; geleneksel el sanatları, yerel tarımsal (</a:t>
            </a:r>
            <a:r>
              <a:rPr lang="tr-TR" sz="1600" dirty="0" smtClean="0">
                <a:solidFill>
                  <a:schemeClr val="tx1"/>
                </a:solidFill>
                <a:latin typeface="Times New Roman" panose="02020603050405020304" pitchFamily="18" charset="0"/>
                <a:cs typeface="Times New Roman" panose="02020603050405020304" pitchFamily="18" charset="0"/>
              </a:rPr>
              <a:t>gıda ve gıda </a:t>
            </a:r>
            <a:r>
              <a:rPr lang="tr-TR" sz="1600" dirty="0">
                <a:solidFill>
                  <a:schemeClr val="tx1"/>
                </a:solidFill>
                <a:latin typeface="Times New Roman" panose="02020603050405020304" pitchFamily="18" charset="0"/>
                <a:cs typeface="Times New Roman" panose="02020603050405020304" pitchFamily="18" charset="0"/>
              </a:rPr>
              <a:t>olmayan) ürünlerin işlenmesi ve pazarlanması. Türk Patent Enstitüsü’nün Coğrafi İşaret programı kapsamında lisanslı olan ürünler değerlendirme sürecinde daha yüksek önceliğe sahip </a:t>
            </a:r>
            <a:r>
              <a:rPr lang="tr-TR" sz="1600" dirty="0" smtClean="0">
                <a:solidFill>
                  <a:schemeClr val="tx1"/>
                </a:solidFill>
                <a:latin typeface="Times New Roman" panose="02020603050405020304" pitchFamily="18" charset="0"/>
                <a:cs typeface="Times New Roman" panose="02020603050405020304" pitchFamily="18" charset="0"/>
              </a:rPr>
              <a:t>olacaktır.</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Kırsal </a:t>
            </a:r>
            <a:r>
              <a:rPr lang="tr-TR" sz="1600" dirty="0">
                <a:solidFill>
                  <a:schemeClr val="tx1"/>
                </a:solidFill>
                <a:latin typeface="Times New Roman" panose="02020603050405020304" pitchFamily="18" charset="0"/>
                <a:cs typeface="Times New Roman" panose="02020603050405020304" pitchFamily="18" charset="0"/>
              </a:rPr>
              <a:t>turizm ve rekreasyon faaliyetleri; konaklama, yeme-içme tesisleri ve rekreasyon tesislerini </a:t>
            </a:r>
            <a:r>
              <a:rPr lang="tr-TR" sz="1600" dirty="0" smtClean="0">
                <a:solidFill>
                  <a:schemeClr val="tx1"/>
                </a:solidFill>
                <a:latin typeface="Times New Roman" panose="02020603050405020304" pitchFamily="18" charset="0"/>
                <a:cs typeface="Times New Roman" panose="02020603050405020304" pitchFamily="18" charset="0"/>
              </a:rPr>
              <a:t>içermektedir.</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Su </a:t>
            </a:r>
            <a:r>
              <a:rPr lang="tr-TR" sz="1600" dirty="0">
                <a:solidFill>
                  <a:schemeClr val="tx1"/>
                </a:solidFill>
                <a:latin typeface="Times New Roman" panose="02020603050405020304" pitchFamily="18" charset="0"/>
                <a:cs typeface="Times New Roman" panose="02020603050405020304" pitchFamily="18" charset="0"/>
              </a:rPr>
              <a:t>ürünleri yetiştiriciliği; iç sularda ve ürün satışı yapan restoranlarda. </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Makine </a:t>
            </a:r>
            <a:r>
              <a:rPr lang="tr-TR" sz="1600" dirty="0">
                <a:solidFill>
                  <a:schemeClr val="tx1"/>
                </a:solidFill>
                <a:latin typeface="Times New Roman" panose="02020603050405020304" pitchFamily="18" charset="0"/>
                <a:cs typeface="Times New Roman" panose="02020603050405020304" pitchFamily="18" charset="0"/>
              </a:rPr>
              <a:t>Parkları; yerel tarım sektörünün ortak ihtiyaçlarına hizmet edecektir. </a:t>
            </a:r>
          </a:p>
          <a:p>
            <a:pPr marL="742950" lvl="1" indent="-28575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Yenilenebilir </a:t>
            </a:r>
            <a:r>
              <a:rPr lang="tr-TR" sz="1600" dirty="0">
                <a:solidFill>
                  <a:schemeClr val="tx1"/>
                </a:solidFill>
                <a:latin typeface="Times New Roman" panose="02020603050405020304" pitchFamily="18" charset="0"/>
                <a:cs typeface="Times New Roman" panose="02020603050405020304" pitchFamily="18" charset="0"/>
              </a:rPr>
              <a:t>enerji yatırımları; elektrik, ısı, ışık, gaz vb. üretimi için. Uygun yararlanıcılar diğer çiftlik faaliyetleri çeşitlendirme aktivitelerinden ve bu tedbir kapsamındaki iş geliştirme faaliyetlerinden bağımsız olarak, elektriği, elektrik dağıtım </a:t>
            </a:r>
            <a:r>
              <a:rPr lang="tr-TR" sz="1600" dirty="0" smtClean="0">
                <a:solidFill>
                  <a:schemeClr val="tx1"/>
                </a:solidFill>
                <a:latin typeface="Times New Roman" panose="02020603050405020304" pitchFamily="18" charset="0"/>
                <a:cs typeface="Times New Roman" panose="02020603050405020304" pitchFamily="18" charset="0"/>
              </a:rPr>
              <a:t>şirketlerine </a:t>
            </a:r>
            <a:r>
              <a:rPr lang="tr-TR" sz="1600" dirty="0">
                <a:solidFill>
                  <a:schemeClr val="tx1"/>
                </a:solidFill>
                <a:latin typeface="Times New Roman" panose="02020603050405020304" pitchFamily="18" charset="0"/>
                <a:cs typeface="Times New Roman" panose="02020603050405020304" pitchFamily="18" charset="0"/>
              </a:rPr>
              <a:t>satarak kar elde etmek amacı ile yenilenebilir enerji kaynaklarına yatırım yapabilirler. </a:t>
            </a:r>
          </a:p>
        </p:txBody>
      </p:sp>
    </p:spTree>
    <p:extLst>
      <p:ext uri="{BB962C8B-B14F-4D97-AF65-F5344CB8AC3E}">
        <p14:creationId xmlns:p14="http://schemas.microsoft.com/office/powerpoint/2010/main" val="833363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4</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50000"/>
              </a:lnSpc>
              <a:spcBef>
                <a:spcPct val="0"/>
              </a:spcBef>
              <a:defRPr/>
            </a:pPr>
            <a:r>
              <a:rPr lang="tr-TR" sz="1600" b="1" dirty="0">
                <a:solidFill>
                  <a:schemeClr val="tx1"/>
                </a:solidFill>
                <a:latin typeface="Times New Roman" panose="02020603050405020304" pitchFamily="18" charset="0"/>
                <a:cs typeface="Times New Roman" panose="02020603050405020304" pitchFamily="18" charset="0"/>
              </a:rPr>
              <a:t>Nihai Yararlanıcı:</a:t>
            </a:r>
          </a:p>
          <a:p>
            <a:pPr marL="800100" lvl="1" indent="-342900" algn="just">
              <a:lnSpc>
                <a:spcPct val="150000"/>
              </a:lnSpc>
              <a:spcBef>
                <a:spcPct val="0"/>
              </a:spcBef>
              <a:buAutoNum type="arabicParenR"/>
              <a:defRPr/>
            </a:pPr>
            <a:r>
              <a:rPr lang="tr-TR" sz="1600" u="sng" dirty="0" smtClean="0">
                <a:solidFill>
                  <a:schemeClr val="tx1"/>
                </a:solidFill>
                <a:latin typeface="Times New Roman" panose="02020603050405020304" pitchFamily="18" charset="0"/>
                <a:cs typeface="Times New Roman" panose="02020603050405020304" pitchFamily="18" charset="0"/>
              </a:rPr>
              <a:t>Çiftlik </a:t>
            </a:r>
            <a:r>
              <a:rPr lang="tr-TR" sz="1600" u="sng" dirty="0">
                <a:solidFill>
                  <a:schemeClr val="tx1"/>
                </a:solidFill>
                <a:latin typeface="Times New Roman" panose="02020603050405020304" pitchFamily="18" charset="0"/>
                <a:cs typeface="Times New Roman" panose="02020603050405020304" pitchFamily="18" charset="0"/>
              </a:rPr>
              <a:t>içi veya dışı faaliyetlerini çeşitlendiren çiftçiler veya çiftlik </a:t>
            </a:r>
            <a:r>
              <a:rPr lang="tr-TR" sz="1600" u="sng" dirty="0" err="1">
                <a:solidFill>
                  <a:schemeClr val="tx1"/>
                </a:solidFill>
                <a:latin typeface="Times New Roman" panose="02020603050405020304" pitchFamily="18" charset="0"/>
                <a:cs typeface="Times New Roman" panose="02020603050405020304" pitchFamily="18" charset="0"/>
              </a:rPr>
              <a:t>hanehalkı</a:t>
            </a:r>
            <a:r>
              <a:rPr lang="tr-TR" sz="1600" u="sng" dirty="0">
                <a:solidFill>
                  <a:schemeClr val="tx1"/>
                </a:solidFill>
                <a:latin typeface="Times New Roman" panose="02020603050405020304" pitchFamily="18" charset="0"/>
                <a:cs typeface="Times New Roman" panose="02020603050405020304" pitchFamily="18" charset="0"/>
              </a:rPr>
              <a:t> üyeleri:</a:t>
            </a:r>
            <a:r>
              <a:rPr lang="tr-TR" sz="1600" dirty="0">
                <a:solidFill>
                  <a:schemeClr val="tx1"/>
                </a:solidFill>
                <a:latin typeface="Times New Roman" panose="02020603050405020304" pitchFamily="18" charset="0"/>
                <a:cs typeface="Times New Roman" panose="02020603050405020304" pitchFamily="18" charset="0"/>
              </a:rPr>
              <a:t> Bunlar, 5488 </a:t>
            </a:r>
            <a:r>
              <a:rPr lang="tr-TR" sz="1600" dirty="0" err="1">
                <a:solidFill>
                  <a:schemeClr val="tx1"/>
                </a:solidFill>
                <a:latin typeface="Times New Roman" panose="02020603050405020304" pitchFamily="18" charset="0"/>
                <a:cs typeface="Times New Roman" panose="02020603050405020304" pitchFamily="18" charset="0"/>
              </a:rPr>
              <a:t>nolu</a:t>
            </a:r>
            <a:r>
              <a:rPr lang="tr-TR" sz="1600" dirty="0">
                <a:solidFill>
                  <a:schemeClr val="tx1"/>
                </a:solidFill>
                <a:latin typeface="Times New Roman" panose="02020603050405020304" pitchFamily="18" charset="0"/>
                <a:cs typeface="Times New Roman" panose="02020603050405020304" pitchFamily="18" charset="0"/>
              </a:rPr>
              <a:t> Kanunun 3. Maddesinde tanımlanan şekilde gerçek kişilerdir. Çiftçiler ve/veya bunların </a:t>
            </a:r>
            <a:r>
              <a:rPr lang="tr-TR" sz="1600" dirty="0" err="1">
                <a:solidFill>
                  <a:schemeClr val="tx1"/>
                </a:solidFill>
                <a:latin typeface="Times New Roman" panose="02020603050405020304" pitchFamily="18" charset="0"/>
                <a:cs typeface="Times New Roman" panose="02020603050405020304" pitchFamily="18" charset="0"/>
              </a:rPr>
              <a:t>hanehalkı</a:t>
            </a:r>
            <a:r>
              <a:rPr lang="tr-TR" sz="1600" dirty="0">
                <a:solidFill>
                  <a:schemeClr val="tx1"/>
                </a:solidFill>
                <a:latin typeface="Times New Roman" panose="02020603050405020304" pitchFamily="18" charset="0"/>
                <a:cs typeface="Times New Roman" panose="02020603050405020304" pitchFamily="18" charset="0"/>
              </a:rPr>
              <a:t> üyeleri, her bir sektöre göre belirlenen bazı durumlarda kentsel alanlarda ve kırsal alanlardaki uygun </a:t>
            </a:r>
            <a:r>
              <a:rPr lang="tr-TR" sz="1600" dirty="0" smtClean="0">
                <a:solidFill>
                  <a:schemeClr val="tx1"/>
                </a:solidFill>
                <a:latin typeface="Times New Roman" panose="02020603050405020304" pitchFamily="18" charset="0"/>
                <a:cs typeface="Times New Roman" panose="02020603050405020304" pitchFamily="18" charset="0"/>
              </a:rPr>
              <a:t>yararlanıcılardır.</a:t>
            </a:r>
          </a:p>
          <a:p>
            <a:pPr marL="800100" lvl="1" indent="-342900" algn="just">
              <a:lnSpc>
                <a:spcPct val="150000"/>
              </a:lnSpc>
              <a:spcBef>
                <a:spcPct val="0"/>
              </a:spcBef>
              <a:buAutoNum type="arabicParenR"/>
              <a:defRPr/>
            </a:pPr>
            <a:r>
              <a:rPr lang="tr-TR" sz="1600" u="sng" dirty="0" smtClean="0">
                <a:solidFill>
                  <a:schemeClr val="tx1"/>
                </a:solidFill>
                <a:latin typeface="Times New Roman" panose="02020603050405020304" pitchFamily="18" charset="0"/>
                <a:cs typeface="Times New Roman" panose="02020603050405020304" pitchFamily="18" charset="0"/>
              </a:rPr>
              <a:t>Kırsal </a:t>
            </a:r>
            <a:r>
              <a:rPr lang="tr-TR" sz="1600" u="sng" dirty="0">
                <a:solidFill>
                  <a:schemeClr val="tx1"/>
                </a:solidFill>
                <a:latin typeface="Times New Roman" panose="02020603050405020304" pitchFamily="18" charset="0"/>
                <a:cs typeface="Times New Roman" panose="02020603050405020304" pitchFamily="18" charset="0"/>
              </a:rPr>
              <a:t>alanlardaki gerçek kişiler:</a:t>
            </a:r>
            <a:r>
              <a:rPr lang="tr-TR" sz="1600" dirty="0">
                <a:solidFill>
                  <a:schemeClr val="tx1"/>
                </a:solidFill>
                <a:latin typeface="Times New Roman" panose="02020603050405020304" pitchFamily="18" charset="0"/>
                <a:cs typeface="Times New Roman" panose="02020603050405020304" pitchFamily="18" charset="0"/>
              </a:rPr>
              <a:t> tedbir kapsamında bir ekonomik faaliyet gerçekleştiren ve yararlanıcı olan gerçek kişilerin kırsal bir alanda yaşıyor olmaları gerekmektedir ve bu durum </a:t>
            </a:r>
            <a:r>
              <a:rPr lang="tr-TR" sz="1600" dirty="0" smtClean="0">
                <a:solidFill>
                  <a:schemeClr val="tx1"/>
                </a:solidFill>
                <a:latin typeface="Times New Roman" panose="02020603050405020304" pitchFamily="18" charset="0"/>
                <a:cs typeface="Times New Roman" panose="02020603050405020304" pitchFamily="18" charset="0"/>
              </a:rPr>
              <a:t>kanıtlanabilmelidir.</a:t>
            </a:r>
          </a:p>
          <a:p>
            <a:pPr marL="800100" lvl="1" indent="-342900" algn="just">
              <a:lnSpc>
                <a:spcPct val="150000"/>
              </a:lnSpc>
              <a:spcBef>
                <a:spcPct val="0"/>
              </a:spcBef>
              <a:buAutoNum type="arabicParenR"/>
              <a:defRPr/>
            </a:pPr>
            <a:r>
              <a:rPr lang="tr-TR" sz="1600" u="sng" dirty="0" smtClean="0">
                <a:solidFill>
                  <a:schemeClr val="tx1"/>
                </a:solidFill>
                <a:latin typeface="Times New Roman" panose="02020603050405020304" pitchFamily="18" charset="0"/>
                <a:cs typeface="Times New Roman" panose="02020603050405020304" pitchFamily="18" charset="0"/>
              </a:rPr>
              <a:t>Kırsal </a:t>
            </a:r>
            <a:r>
              <a:rPr lang="tr-TR" sz="1600" u="sng" dirty="0">
                <a:solidFill>
                  <a:schemeClr val="tx1"/>
                </a:solidFill>
                <a:latin typeface="Times New Roman" panose="02020603050405020304" pitchFamily="18" charset="0"/>
                <a:cs typeface="Times New Roman" panose="02020603050405020304" pitchFamily="18" charset="0"/>
              </a:rPr>
              <a:t>alanlardaki özel tüzel kişiler</a:t>
            </a:r>
            <a:r>
              <a:rPr lang="tr-TR" sz="1600" dirty="0">
                <a:solidFill>
                  <a:schemeClr val="tx1"/>
                </a:solidFill>
                <a:latin typeface="Times New Roman" panose="02020603050405020304" pitchFamily="18" charset="0"/>
                <a:cs typeface="Times New Roman" panose="02020603050405020304" pitchFamily="18" charset="0"/>
              </a:rPr>
              <a:t>: Kırsal alanlarda kurulmuş olan veya faaliyet gösteren özel tüzel kişilikler, projeyi gerçekleştirecek potansiyele sahip olan mikro (zanaatkarlık işletmeleri de dahil olmak üzere) ve küçük ölçekli işletmeleri içerir. Kırsal alanlardaki kırsal nüfus tarafından kurulan herhangi bir türdeki tüzel kişilikler de buna dahildir. Kırsal alanların dışında kurulmuş olan tüzel kişilikler, eğer desteklenen yatırımları/faaliyetleri kırsal alanda bulunuyor ise uygun yararlanıcı olabilirler. </a:t>
            </a:r>
          </a:p>
        </p:txBody>
      </p:sp>
    </p:spTree>
    <p:extLst>
      <p:ext uri="{BB962C8B-B14F-4D97-AF65-F5344CB8AC3E}">
        <p14:creationId xmlns:p14="http://schemas.microsoft.com/office/powerpoint/2010/main" val="3374017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5</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70000"/>
              </a:lnSpc>
              <a:spcBef>
                <a:spcPct val="0"/>
              </a:spcBef>
              <a:defRPr/>
            </a:pPr>
            <a:r>
              <a:rPr lang="tr-TR" sz="1700" b="1" dirty="0">
                <a:solidFill>
                  <a:schemeClr val="tx1"/>
                </a:solidFill>
                <a:latin typeface="Times New Roman" panose="02020603050405020304" pitchFamily="18" charset="0"/>
                <a:cs typeface="Times New Roman" panose="02020603050405020304" pitchFamily="18" charset="0"/>
              </a:rPr>
              <a:t>Genel Uygunluk Kriterleri:</a:t>
            </a:r>
          </a:p>
          <a:p>
            <a:pPr marL="742950" lvl="1" indent="-285750" algn="just">
              <a:lnSpc>
                <a:spcPct val="150000"/>
              </a:lnSpc>
              <a:spcBef>
                <a:spcPct val="0"/>
              </a:spcBef>
              <a:buFont typeface="Wingdings" panose="05000000000000000000" pitchFamily="2" charset="2"/>
              <a:buChar char="Ø"/>
              <a:defRPr/>
            </a:pPr>
            <a:r>
              <a:rPr lang="tr-TR" sz="1600" dirty="0" smtClean="0">
                <a:solidFill>
                  <a:schemeClr val="tx1"/>
                </a:solidFill>
                <a:latin typeface="Times New Roman" panose="02020603050405020304" pitchFamily="18" charset="0"/>
                <a:cs typeface="Times New Roman" panose="02020603050405020304" pitchFamily="18" charset="0"/>
              </a:rPr>
              <a:t>Başvuru </a:t>
            </a:r>
            <a:r>
              <a:rPr lang="tr-TR" sz="1600" dirty="0">
                <a:solidFill>
                  <a:schemeClr val="tx1"/>
                </a:solidFill>
                <a:latin typeface="Times New Roman" panose="02020603050405020304" pitchFamily="18" charset="0"/>
                <a:cs typeface="Times New Roman" panose="02020603050405020304" pitchFamily="18" charset="0"/>
              </a:rPr>
              <a:t>sırasında Gıda, Tarım ve Hayvancılık Bakanlığı’nın yetkili birimi tarafından verilen resmi bir belge ile statülerini kanıtlamalıdırlar</a:t>
            </a:r>
            <a:r>
              <a:rPr lang="tr-TR" sz="1600" dirty="0" smtClean="0">
                <a:solidFill>
                  <a:schemeClr val="tx1"/>
                </a:solidFill>
                <a:latin typeface="Times New Roman" panose="02020603050405020304" pitchFamily="18" charset="0"/>
                <a:cs typeface="Times New Roman" panose="02020603050405020304" pitchFamily="18" charset="0"/>
              </a:rPr>
              <a:t>.</a:t>
            </a:r>
            <a:r>
              <a:rPr lang="tr-TR" sz="1600" dirty="0">
                <a:solidFill>
                  <a:schemeClr val="tx1"/>
                </a:solidFill>
                <a:latin typeface="Times New Roman" panose="02020603050405020304" pitchFamily="18" charset="0"/>
                <a:cs typeface="Times New Roman" panose="02020603050405020304" pitchFamily="18" charset="0"/>
              </a:rPr>
              <a:t> (çiftçiler veya çiftlik </a:t>
            </a:r>
            <a:r>
              <a:rPr lang="tr-TR" sz="1600" dirty="0" err="1">
                <a:solidFill>
                  <a:schemeClr val="tx1"/>
                </a:solidFill>
                <a:latin typeface="Times New Roman" panose="02020603050405020304" pitchFamily="18" charset="0"/>
                <a:cs typeface="Times New Roman" panose="02020603050405020304" pitchFamily="18" charset="0"/>
              </a:rPr>
              <a:t>hanehalkının</a:t>
            </a:r>
            <a:r>
              <a:rPr lang="tr-TR" sz="1600" dirty="0">
                <a:solidFill>
                  <a:schemeClr val="tx1"/>
                </a:solidFill>
                <a:latin typeface="Times New Roman" panose="02020603050405020304" pitchFamily="18" charset="0"/>
                <a:cs typeface="Times New Roman" panose="02020603050405020304" pitchFamily="18" charset="0"/>
              </a:rPr>
              <a:t> üyeleri için)</a:t>
            </a:r>
            <a:r>
              <a:rPr lang="tr-TR" sz="1600" dirty="0" smtClean="0">
                <a:solidFill>
                  <a:schemeClr val="tx1"/>
                </a:solidFill>
                <a:latin typeface="Times New Roman" panose="02020603050405020304" pitchFamily="18" charset="0"/>
                <a:cs typeface="Times New Roman" panose="02020603050405020304" pitchFamily="18" charset="0"/>
              </a:rPr>
              <a:t> </a:t>
            </a:r>
          </a:p>
          <a:p>
            <a:pPr marL="742950" lvl="1" indent="-285750" algn="just">
              <a:lnSpc>
                <a:spcPct val="150000"/>
              </a:lnSpc>
              <a:spcBef>
                <a:spcPct val="0"/>
              </a:spcBef>
              <a:buFont typeface="Wingdings" panose="05000000000000000000" pitchFamily="2" charset="2"/>
              <a:buChar char="Ø"/>
              <a:defRPr/>
            </a:pPr>
            <a:r>
              <a:rPr lang="tr-TR" sz="1600" dirty="0" smtClean="0">
                <a:solidFill>
                  <a:schemeClr val="tx1"/>
                </a:solidFill>
                <a:latin typeface="Times New Roman" panose="02020603050405020304" pitchFamily="18" charset="0"/>
                <a:cs typeface="Times New Roman" panose="02020603050405020304" pitchFamily="18" charset="0"/>
              </a:rPr>
              <a:t>50 </a:t>
            </a:r>
            <a:r>
              <a:rPr lang="tr-TR" sz="1600" dirty="0">
                <a:solidFill>
                  <a:schemeClr val="tx1"/>
                </a:solidFill>
                <a:latin typeface="Times New Roman" panose="02020603050405020304" pitchFamily="18" charset="0"/>
                <a:cs typeface="Times New Roman" panose="02020603050405020304" pitchFamily="18" charset="0"/>
              </a:rPr>
              <a:t>kişiden daha az çalışana sahip ve 8 milyon TL’den (2) daha az yıllık ciroya sahip bir mikro/küçük ölçekli işletme olmalıdır. </a:t>
            </a:r>
          </a:p>
          <a:p>
            <a:pPr marL="742950" lvl="1" indent="-285750" algn="just">
              <a:lnSpc>
                <a:spcPct val="150000"/>
              </a:lnSpc>
              <a:spcBef>
                <a:spcPct val="0"/>
              </a:spcBef>
              <a:buFont typeface="Wingdings" panose="05000000000000000000" pitchFamily="2" charset="2"/>
              <a:buChar char="Ø"/>
              <a:defRPr/>
            </a:pPr>
            <a:r>
              <a:rPr lang="tr-TR" sz="1600" dirty="0" smtClean="0">
                <a:solidFill>
                  <a:schemeClr val="tx1"/>
                </a:solidFill>
                <a:latin typeface="Times New Roman" panose="02020603050405020304" pitchFamily="18" charset="0"/>
                <a:cs typeface="Times New Roman" panose="02020603050405020304" pitchFamily="18" charset="0"/>
              </a:rPr>
              <a:t>10 </a:t>
            </a:r>
            <a:r>
              <a:rPr lang="tr-TR" sz="1600" dirty="0">
                <a:solidFill>
                  <a:schemeClr val="tx1"/>
                </a:solidFill>
                <a:latin typeface="Times New Roman" panose="02020603050405020304" pitchFamily="18" charset="0"/>
                <a:cs typeface="Times New Roman" panose="02020603050405020304" pitchFamily="18" charset="0"/>
              </a:rPr>
              <a:t>kişiden daha az çalışana sahip ve 1 milyon TL’den daha az yıllık ciroya sahip mikro ölçekli işletmeler olmalıdır</a:t>
            </a:r>
            <a:r>
              <a:rPr lang="tr-TR" sz="1600" dirty="0" smtClean="0">
                <a:solidFill>
                  <a:schemeClr val="tx1"/>
                </a:solidFill>
                <a:latin typeface="Times New Roman" panose="02020603050405020304" pitchFamily="18" charset="0"/>
                <a:cs typeface="Times New Roman" panose="02020603050405020304" pitchFamily="18" charset="0"/>
              </a:rPr>
              <a:t>. </a:t>
            </a:r>
            <a:r>
              <a:rPr lang="tr-TR" sz="1600" dirty="0">
                <a:solidFill>
                  <a:schemeClr val="tx1"/>
                </a:solidFill>
                <a:latin typeface="Times New Roman" panose="02020603050405020304" pitchFamily="18" charset="0"/>
                <a:cs typeface="Times New Roman" panose="02020603050405020304" pitchFamily="18" charset="0"/>
              </a:rPr>
              <a:t>(zanaatkarlık ve katma değerli yöresel ürünler konusundaki yatırımlar için</a:t>
            </a:r>
            <a:r>
              <a:rPr lang="tr-TR" sz="1600" dirty="0" smtClean="0">
                <a:solidFill>
                  <a:schemeClr val="tx1"/>
                </a:solidFill>
                <a:latin typeface="Times New Roman" panose="02020603050405020304" pitchFamily="18" charset="0"/>
                <a:cs typeface="Times New Roman" panose="02020603050405020304" pitchFamily="18" charset="0"/>
              </a:rPr>
              <a:t>)</a:t>
            </a:r>
          </a:p>
          <a:p>
            <a:pPr marL="742950" lvl="1" indent="-285750" algn="just">
              <a:lnSpc>
                <a:spcPct val="150000"/>
              </a:lnSpc>
              <a:spcBef>
                <a:spcPct val="0"/>
              </a:spcBef>
              <a:buFont typeface="Wingdings" panose="05000000000000000000" pitchFamily="2" charset="2"/>
              <a:buChar char="Ø"/>
              <a:defRPr/>
            </a:pPr>
            <a:r>
              <a:rPr lang="tr-TR" sz="1600" dirty="0" smtClean="0">
                <a:solidFill>
                  <a:schemeClr val="tx1"/>
                </a:solidFill>
                <a:latin typeface="Times New Roman" panose="02020603050405020304" pitchFamily="18" charset="0"/>
                <a:cs typeface="Times New Roman" panose="02020603050405020304" pitchFamily="18" charset="0"/>
              </a:rPr>
              <a:t>Adrese </a:t>
            </a:r>
            <a:r>
              <a:rPr lang="tr-TR" sz="1600" dirty="0">
                <a:solidFill>
                  <a:schemeClr val="tx1"/>
                </a:solidFill>
                <a:latin typeface="Times New Roman" panose="02020603050405020304" pitchFamily="18" charset="0"/>
                <a:cs typeface="Times New Roman" panose="02020603050405020304" pitchFamily="18" charset="0"/>
              </a:rPr>
              <a:t>Dayalı Nüfus Kayıt Sistemi kayıtlarına göre kırsal bir alanda ikamet ediyor olmalıdır</a:t>
            </a:r>
            <a:r>
              <a:rPr lang="tr-TR" sz="1600" dirty="0" smtClean="0">
                <a:solidFill>
                  <a:schemeClr val="tx1"/>
                </a:solidFill>
                <a:latin typeface="Times New Roman" panose="02020603050405020304" pitchFamily="18" charset="0"/>
                <a:cs typeface="Times New Roman" panose="02020603050405020304" pitchFamily="18" charset="0"/>
              </a:rPr>
              <a:t>. </a:t>
            </a:r>
            <a:r>
              <a:rPr lang="tr-TR" sz="1600" dirty="0">
                <a:solidFill>
                  <a:schemeClr val="tx1"/>
                </a:solidFill>
                <a:latin typeface="Times New Roman" panose="02020603050405020304" pitchFamily="18" charset="0"/>
                <a:cs typeface="Times New Roman" panose="02020603050405020304" pitchFamily="18" charset="0"/>
              </a:rPr>
              <a:t>(kırsal alanda yaşayan gerçek kişiler için)</a:t>
            </a:r>
            <a:r>
              <a:rPr lang="tr-TR" sz="1600" dirty="0" smtClean="0">
                <a:solidFill>
                  <a:schemeClr val="tx1"/>
                </a:solidFill>
                <a:latin typeface="Times New Roman" panose="02020603050405020304" pitchFamily="18" charset="0"/>
                <a:cs typeface="Times New Roman" panose="02020603050405020304" pitchFamily="18" charset="0"/>
              </a:rPr>
              <a:t> </a:t>
            </a:r>
          </a:p>
          <a:p>
            <a:pPr marL="742950" lvl="1" indent="-285750" algn="just">
              <a:lnSpc>
                <a:spcPct val="150000"/>
              </a:lnSpc>
              <a:spcBef>
                <a:spcPct val="0"/>
              </a:spcBef>
              <a:buFont typeface="Wingdings" panose="05000000000000000000" pitchFamily="2" charset="2"/>
              <a:buChar char="Ø"/>
              <a:defRPr/>
            </a:pPr>
            <a:r>
              <a:rPr lang="tr-TR" sz="1600" dirty="0" smtClean="0">
                <a:solidFill>
                  <a:schemeClr val="tx1"/>
                </a:solidFill>
                <a:latin typeface="Times New Roman" panose="02020603050405020304" pitchFamily="18" charset="0"/>
                <a:cs typeface="Times New Roman" panose="02020603050405020304" pitchFamily="18" charset="0"/>
              </a:rPr>
              <a:t>Yatırımların </a:t>
            </a:r>
            <a:r>
              <a:rPr lang="tr-TR" sz="1600" dirty="0">
                <a:solidFill>
                  <a:schemeClr val="tx1"/>
                </a:solidFill>
                <a:latin typeface="Times New Roman" panose="02020603050405020304" pitchFamily="18" charset="0"/>
                <a:cs typeface="Times New Roman" panose="02020603050405020304" pitchFamily="18" charset="0"/>
              </a:rPr>
              <a:t>yeri aşağıda belirtilenler istisna olmak üzere kırsal alanda olmalıdır</a:t>
            </a:r>
            <a:r>
              <a:rPr lang="tr-TR" sz="1600" dirty="0" smtClean="0">
                <a:solidFill>
                  <a:schemeClr val="tx1"/>
                </a:solidFill>
                <a:latin typeface="Times New Roman" panose="02020603050405020304" pitchFamily="18" charset="0"/>
                <a:cs typeface="Times New Roman" panose="02020603050405020304" pitchFamily="18" charset="0"/>
              </a:rPr>
              <a:t>;</a:t>
            </a:r>
          </a:p>
          <a:p>
            <a:pPr lvl="1" algn="just">
              <a:lnSpc>
                <a:spcPct val="150000"/>
              </a:lnSpc>
              <a:spcBef>
                <a:spcPct val="0"/>
              </a:spcBef>
              <a:defRPr/>
            </a:pPr>
            <a:r>
              <a:rPr lang="tr-TR" sz="1600" dirty="0">
                <a:solidFill>
                  <a:schemeClr val="tx1"/>
                </a:solidFill>
                <a:latin typeface="Times New Roman" panose="02020603050405020304" pitchFamily="18" charset="0"/>
                <a:cs typeface="Times New Roman" panose="02020603050405020304" pitchFamily="18" charset="0"/>
              </a:rPr>
              <a:t>	</a:t>
            </a:r>
            <a:r>
              <a:rPr lang="tr-TR" sz="1600" dirty="0" smtClean="0">
                <a:solidFill>
                  <a:schemeClr val="tx1"/>
                </a:solidFill>
                <a:latin typeface="Times New Roman" panose="02020603050405020304" pitchFamily="18" charset="0"/>
                <a:cs typeface="Times New Roman" panose="02020603050405020304" pitchFamily="18" charset="0"/>
              </a:rPr>
              <a:t>Bitkisel </a:t>
            </a:r>
            <a:r>
              <a:rPr lang="tr-TR" sz="1600" dirty="0">
                <a:solidFill>
                  <a:schemeClr val="tx1"/>
                </a:solidFill>
                <a:latin typeface="Times New Roman" panose="02020603050405020304" pitchFamily="18" charset="0"/>
                <a:cs typeface="Times New Roman" panose="02020603050405020304" pitchFamily="18" charset="0"/>
              </a:rPr>
              <a:t>üretimin çeşitlendirilmesi, bitkisel ürünlerin işlenmesi ve pazarlanması konusunda yatırım yapan veya arıcılık ve balın üretilmesi, işlenmesi ve pazarlanması konusunda çalışan, zanaatkarlık ve katma değerli yöresel ürünler veya su ürünleri yetiştiriciliği konularında faaliyet gösteren, başka hiçbir ekonomik faaliyeti bulunmayan gerçek kişiler olarak, çiftçiler veya bunların </a:t>
            </a:r>
            <a:r>
              <a:rPr lang="tr-TR" sz="1600" dirty="0" err="1">
                <a:solidFill>
                  <a:schemeClr val="tx1"/>
                </a:solidFill>
                <a:latin typeface="Times New Roman" panose="02020603050405020304" pitchFamily="18" charset="0"/>
                <a:cs typeface="Times New Roman" panose="02020603050405020304" pitchFamily="18" charset="0"/>
              </a:rPr>
              <a:t>hanehalkı</a:t>
            </a:r>
            <a:r>
              <a:rPr lang="tr-TR" sz="1600" dirty="0">
                <a:solidFill>
                  <a:schemeClr val="tx1"/>
                </a:solidFill>
                <a:latin typeface="Times New Roman" panose="02020603050405020304" pitchFamily="18" charset="0"/>
                <a:cs typeface="Times New Roman" panose="02020603050405020304" pitchFamily="18" charset="0"/>
              </a:rPr>
              <a:t> üyeleri; </a:t>
            </a:r>
          </a:p>
          <a:p>
            <a:pPr lvl="1" algn="just">
              <a:lnSpc>
                <a:spcPct val="150000"/>
              </a:lnSpc>
              <a:spcBef>
                <a:spcPct val="0"/>
              </a:spcBef>
              <a:defRPr/>
            </a:pPr>
            <a:r>
              <a:rPr lang="tr-TR" sz="1600" dirty="0" smtClean="0">
                <a:solidFill>
                  <a:schemeClr val="tx1"/>
                </a:solidFill>
                <a:latin typeface="Times New Roman" panose="02020603050405020304" pitchFamily="18" charset="0"/>
                <a:cs typeface="Times New Roman" panose="02020603050405020304" pitchFamily="18" charset="0"/>
              </a:rPr>
              <a:t>	Su </a:t>
            </a:r>
            <a:r>
              <a:rPr lang="tr-TR" sz="1600" dirty="0">
                <a:solidFill>
                  <a:schemeClr val="tx1"/>
                </a:solidFill>
                <a:latin typeface="Times New Roman" panose="02020603050405020304" pitchFamily="18" charset="0"/>
                <a:cs typeface="Times New Roman" panose="02020603050405020304" pitchFamily="18" charset="0"/>
              </a:rPr>
              <a:t>ürünleri yetiştiriciliği konusundaki yatırımlarının bir uzantısı olarak restoranlar açmak isteyen, veya zanaatkarlık ve yöresel ürünler konusundaki yatırımlarının bir uzantısı olarak satış noktaları kurmak isteyen, kırsal alanlarda yaşayan gerçek kişiler. </a:t>
            </a:r>
          </a:p>
        </p:txBody>
      </p:sp>
    </p:spTree>
    <p:extLst>
      <p:ext uri="{BB962C8B-B14F-4D97-AF65-F5344CB8AC3E}">
        <p14:creationId xmlns:p14="http://schemas.microsoft.com/office/powerpoint/2010/main" val="2699605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6</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1800" b="1" dirty="0">
                <a:solidFill>
                  <a:schemeClr val="tx1"/>
                </a:solidFill>
                <a:latin typeface="Times New Roman" panose="02020603050405020304" pitchFamily="18" charset="0"/>
                <a:cs typeface="Times New Roman" panose="02020603050405020304" pitchFamily="18" charset="0"/>
              </a:rPr>
              <a:t>Spesifik Uygunluk Kriterleri:</a:t>
            </a:r>
          </a:p>
          <a:p>
            <a:pPr lvl="1" algn="just">
              <a:lnSpc>
                <a:spcPct val="150000"/>
              </a:lnSpc>
              <a:spcBef>
                <a:spcPct val="0"/>
              </a:spcBef>
              <a:defRPr/>
            </a:pPr>
            <a:r>
              <a:rPr lang="tr-TR" sz="1600" i="1" u="sng" dirty="0" smtClean="0">
                <a:solidFill>
                  <a:schemeClr val="tx1"/>
                </a:solidFill>
                <a:latin typeface="Times New Roman" panose="02020603050405020304" pitchFamily="18" charset="0"/>
                <a:cs typeface="Times New Roman" panose="02020603050405020304" pitchFamily="18" charset="0"/>
              </a:rPr>
              <a:t>1) Bitkisel </a:t>
            </a:r>
            <a:r>
              <a:rPr lang="tr-TR" sz="1600" i="1" u="sng" dirty="0">
                <a:solidFill>
                  <a:schemeClr val="tx1"/>
                </a:solidFill>
                <a:latin typeface="Times New Roman" panose="02020603050405020304" pitchFamily="18" charset="0"/>
                <a:cs typeface="Times New Roman" panose="02020603050405020304" pitchFamily="18" charset="0"/>
              </a:rPr>
              <a:t>üretimin çeşitlendirilmesi, bitkisel ürünlerin işlenmesi ve pazarlanması </a:t>
            </a:r>
            <a:endParaRPr lang="tr-TR" sz="1600" i="1" u="sng" dirty="0" smtClean="0">
              <a:solidFill>
                <a:schemeClr val="tx1"/>
              </a:solidFill>
              <a:latin typeface="Times New Roman" panose="02020603050405020304" pitchFamily="18" charset="0"/>
              <a:cs typeface="Times New Roman" panose="02020603050405020304" pitchFamily="18" charset="0"/>
            </a:endParaRP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Başvuru </a:t>
            </a:r>
            <a:r>
              <a:rPr lang="tr-TR" sz="1600" dirty="0">
                <a:solidFill>
                  <a:schemeClr val="tx1"/>
                </a:solidFill>
                <a:latin typeface="Times New Roman" panose="02020603050405020304" pitchFamily="18" charset="0"/>
                <a:cs typeface="Times New Roman" panose="02020603050405020304" pitchFamily="18" charset="0"/>
              </a:rPr>
              <a:t>sahibi, tarımdan başka ekonomik faaliyeti bulunmayan gerçek kişi bir çiftçi veya çiftlik </a:t>
            </a:r>
            <a:r>
              <a:rPr lang="tr-TR" sz="1600" dirty="0" err="1">
                <a:solidFill>
                  <a:schemeClr val="tx1"/>
                </a:solidFill>
                <a:latin typeface="Times New Roman" panose="02020603050405020304" pitchFamily="18" charset="0"/>
                <a:cs typeface="Times New Roman" panose="02020603050405020304" pitchFamily="18" charset="0"/>
              </a:rPr>
              <a:t>hanehalkının</a:t>
            </a:r>
            <a:r>
              <a:rPr lang="tr-TR" sz="1600" dirty="0">
                <a:solidFill>
                  <a:schemeClr val="tx1"/>
                </a:solidFill>
                <a:latin typeface="Times New Roman" panose="02020603050405020304" pitchFamily="18" charset="0"/>
                <a:cs typeface="Times New Roman" panose="02020603050405020304" pitchFamily="18" charset="0"/>
              </a:rPr>
              <a:t> bir üyesi değilse, yatırım kırsal alanlarda olmalıdır.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Açık </a:t>
            </a:r>
            <a:r>
              <a:rPr lang="tr-TR" sz="1600" dirty="0">
                <a:solidFill>
                  <a:schemeClr val="tx1"/>
                </a:solidFill>
                <a:latin typeface="Times New Roman" panose="02020603050405020304" pitchFamily="18" charset="0"/>
                <a:cs typeface="Times New Roman" panose="02020603050405020304" pitchFamily="18" charset="0"/>
              </a:rPr>
              <a:t>arazi büyüklüğü maksimum 2 hektar (tıbbi ve aromatik bitkiler hariç olmak üzere) ve sera büyüklüğü ve mantar/misel üretim alanı maksimum 1 hektar olmalıdır. Yeni işletmeler nihai ödeme talebi sırasında bu kriterleri karşılamalıdır.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Bitkilerin </a:t>
            </a:r>
            <a:r>
              <a:rPr lang="tr-TR" sz="1600" dirty="0">
                <a:solidFill>
                  <a:schemeClr val="tx1"/>
                </a:solidFill>
                <a:latin typeface="Times New Roman" panose="02020603050405020304" pitchFamily="18" charset="0"/>
                <a:cs typeface="Times New Roman" panose="02020603050405020304" pitchFamily="18" charset="0"/>
              </a:rPr>
              <a:t>işlenmesi ve /veya paketlenmesi sektöründe, yararlanıcı, başvuru esnasında tanınmış olmalı ve gerekli üretim ve kayıt belgelerine sahip olmalıdır. Yeni işletmeler için bu prosedür nihai ödeme talebi sırasında tamamlanmalıdır</a:t>
            </a:r>
            <a:r>
              <a:rPr lang="tr-TR" sz="1600" dirty="0" smtClean="0">
                <a:solidFill>
                  <a:schemeClr val="tx1"/>
                </a:solidFill>
                <a:latin typeface="Times New Roman" panose="02020603050405020304" pitchFamily="18" charset="0"/>
                <a:cs typeface="Times New Roman" panose="02020603050405020304" pitchFamily="18" charset="0"/>
              </a:rPr>
              <a:t>.</a:t>
            </a:r>
          </a:p>
          <a:p>
            <a:pPr lvl="1" algn="just">
              <a:lnSpc>
                <a:spcPct val="150000"/>
              </a:lnSpc>
              <a:spcBef>
                <a:spcPct val="0"/>
              </a:spcBef>
              <a:defRPr/>
            </a:pPr>
            <a:r>
              <a:rPr lang="tr-TR" sz="1600" i="1" u="sng" dirty="0" smtClean="0">
                <a:solidFill>
                  <a:schemeClr val="tx1"/>
                </a:solidFill>
                <a:latin typeface="Times New Roman" panose="02020603050405020304" pitchFamily="18" charset="0"/>
                <a:cs typeface="Times New Roman" panose="02020603050405020304" pitchFamily="18" charset="0"/>
              </a:rPr>
              <a:t>2) Arıcılık </a:t>
            </a:r>
            <a:r>
              <a:rPr lang="tr-TR" sz="1600" i="1" u="sng" dirty="0">
                <a:solidFill>
                  <a:schemeClr val="tx1"/>
                </a:solidFill>
                <a:latin typeface="Times New Roman" panose="02020603050405020304" pitchFamily="18" charset="0"/>
                <a:cs typeface="Times New Roman" panose="02020603050405020304" pitchFamily="18" charset="0"/>
              </a:rPr>
              <a:t>ve balın üretilmesi, işlenmesi ve pazarlanması.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Başvuru </a:t>
            </a:r>
            <a:r>
              <a:rPr lang="tr-TR" sz="1600" dirty="0">
                <a:solidFill>
                  <a:schemeClr val="tx1"/>
                </a:solidFill>
                <a:latin typeface="Times New Roman" panose="02020603050405020304" pitchFamily="18" charset="0"/>
                <a:cs typeface="Times New Roman" panose="02020603050405020304" pitchFamily="18" charset="0"/>
              </a:rPr>
              <a:t>sahibi bir çiftçi veya çiftlik </a:t>
            </a:r>
            <a:r>
              <a:rPr lang="tr-TR" sz="1600" dirty="0" err="1">
                <a:solidFill>
                  <a:schemeClr val="tx1"/>
                </a:solidFill>
                <a:latin typeface="Times New Roman" panose="02020603050405020304" pitchFamily="18" charset="0"/>
                <a:cs typeface="Times New Roman" panose="02020603050405020304" pitchFamily="18" charset="0"/>
              </a:rPr>
              <a:t>hanehalkının</a:t>
            </a:r>
            <a:r>
              <a:rPr lang="tr-TR" sz="1600" dirty="0">
                <a:solidFill>
                  <a:schemeClr val="tx1"/>
                </a:solidFill>
                <a:latin typeface="Times New Roman" panose="02020603050405020304" pitchFamily="18" charset="0"/>
                <a:cs typeface="Times New Roman" panose="02020603050405020304" pitchFamily="18" charset="0"/>
              </a:rPr>
              <a:t> bir üyesi değilse, yatırım kırsal alanlarda olmalıdır.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Arıcılar</a:t>
            </a:r>
            <a:r>
              <a:rPr lang="tr-TR" sz="1600" dirty="0">
                <a:solidFill>
                  <a:schemeClr val="tx1"/>
                </a:solidFill>
                <a:latin typeface="Times New Roman" panose="02020603050405020304" pitchFamily="18" charset="0"/>
                <a:cs typeface="Times New Roman" panose="02020603050405020304" pitchFamily="18" charset="0"/>
              </a:rPr>
              <a:t>, arıcılık kayıt sisteminde kayıtlı olmalıdır.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Bal </a:t>
            </a:r>
            <a:r>
              <a:rPr lang="tr-TR" sz="1600" dirty="0">
                <a:solidFill>
                  <a:schemeClr val="tx1"/>
                </a:solidFill>
                <a:latin typeface="Times New Roman" panose="02020603050405020304" pitchFamily="18" charset="0"/>
                <a:cs typeface="Times New Roman" panose="02020603050405020304" pitchFamily="18" charset="0"/>
              </a:rPr>
              <a:t>ve diğer arı ürünleri için, yatırım kapsamında ulaşılacak kovan sayısı, nihai ödeme talebi sırasında gerçekleştirilmek üzere, yararlanıcı başına minimum 30 ve maksimum 500 kovan ile sınırlıdır.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Bal </a:t>
            </a:r>
            <a:r>
              <a:rPr lang="tr-TR" sz="1600" dirty="0">
                <a:solidFill>
                  <a:schemeClr val="tx1"/>
                </a:solidFill>
                <a:latin typeface="Times New Roman" panose="02020603050405020304" pitchFamily="18" charset="0"/>
                <a:cs typeface="Times New Roman" panose="02020603050405020304" pitchFamily="18" charset="0"/>
              </a:rPr>
              <a:t>ve diğer arı ürünlerinin işlenmesi ve paketlenmesi ve kovanların üretimi için kovan sayısındaki sınırlama dikkate alınmayacaktır. </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Ana </a:t>
            </a:r>
            <a:r>
              <a:rPr lang="tr-TR" sz="1600" dirty="0">
                <a:solidFill>
                  <a:schemeClr val="tx1"/>
                </a:solidFill>
                <a:latin typeface="Times New Roman" panose="02020603050405020304" pitchFamily="18" charset="0"/>
                <a:cs typeface="Times New Roman" panose="02020603050405020304" pitchFamily="18" charset="0"/>
              </a:rPr>
              <a:t>arı üretimi için yararlanıcının, nihai ödeme talebi esnasında, geçerli bir yetiştirme lisansına sahip olması </a:t>
            </a:r>
            <a:r>
              <a:rPr lang="tr-TR" sz="1600" dirty="0" smtClean="0">
                <a:solidFill>
                  <a:schemeClr val="tx1"/>
                </a:solidFill>
                <a:latin typeface="Times New Roman" panose="02020603050405020304" pitchFamily="18" charset="0"/>
                <a:cs typeface="Times New Roman" panose="02020603050405020304" pitchFamily="18" charset="0"/>
              </a:rPr>
              <a:t>gerekmektedir.</a:t>
            </a:r>
          </a:p>
          <a:p>
            <a:pPr marL="800100" lvl="1" indent="-342900" algn="just">
              <a:lnSpc>
                <a:spcPct val="150000"/>
              </a:lnSpc>
              <a:spcBef>
                <a:spcPct val="0"/>
              </a:spcBef>
              <a:buFont typeface="Arial" panose="020B0604020202020204" pitchFamily="34" charset="0"/>
              <a:buChar char="•"/>
              <a:defRPr/>
            </a:pPr>
            <a:r>
              <a:rPr lang="tr-TR" sz="1600" dirty="0" smtClean="0">
                <a:solidFill>
                  <a:schemeClr val="tx1"/>
                </a:solidFill>
                <a:latin typeface="Times New Roman" panose="02020603050405020304" pitchFamily="18" charset="0"/>
                <a:cs typeface="Times New Roman" panose="02020603050405020304" pitchFamily="18" charset="0"/>
              </a:rPr>
              <a:t>Balın </a:t>
            </a:r>
            <a:r>
              <a:rPr lang="tr-TR" sz="1600" dirty="0">
                <a:solidFill>
                  <a:schemeClr val="tx1"/>
                </a:solidFill>
                <a:latin typeface="Times New Roman" panose="02020603050405020304" pitchFamily="18" charset="0"/>
                <a:cs typeface="Times New Roman" panose="02020603050405020304" pitchFamily="18" charset="0"/>
              </a:rPr>
              <a:t>işlenmesi ve paketlenmesi için, yararlanıcı, başvuru sırasında 5996 sayılı Gıda Kanununa uygun olarak tanınmış olmalı ve gerekli üretim ve kayıt sertifikalarına sahip olmalıdır. Yeni işletmeler için bu prosedür nihai ödeme talebi sırasında tamamlanmalıdır.</a:t>
            </a:r>
          </a:p>
        </p:txBody>
      </p:sp>
    </p:spTree>
    <p:extLst>
      <p:ext uri="{BB962C8B-B14F-4D97-AF65-F5344CB8AC3E}">
        <p14:creationId xmlns:p14="http://schemas.microsoft.com/office/powerpoint/2010/main" val="3188369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7</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1800" b="1" dirty="0">
                <a:solidFill>
                  <a:schemeClr val="tx1"/>
                </a:solidFill>
                <a:latin typeface="Times New Roman" panose="02020603050405020304" pitchFamily="18" charset="0"/>
                <a:cs typeface="Times New Roman" panose="02020603050405020304" pitchFamily="18" charset="0"/>
              </a:rPr>
              <a:t>Spesifik Uygunluk Kriterleri:</a:t>
            </a:r>
          </a:p>
          <a:p>
            <a:pPr lvl="1" algn="just">
              <a:lnSpc>
                <a:spcPct val="150000"/>
              </a:lnSpc>
              <a:spcBef>
                <a:spcPct val="0"/>
              </a:spcBef>
              <a:defRPr/>
            </a:pPr>
            <a:r>
              <a:rPr lang="tr-TR" sz="1400" i="1" u="sng" dirty="0">
                <a:solidFill>
                  <a:schemeClr val="tx1"/>
                </a:solidFill>
              </a:rPr>
              <a:t>3</a:t>
            </a:r>
            <a:r>
              <a:rPr lang="tr-TR" sz="1400" i="1" u="sng" dirty="0" smtClean="0">
                <a:solidFill>
                  <a:schemeClr val="tx1"/>
                </a:solidFill>
              </a:rPr>
              <a:t>) Zanaatkarlık </a:t>
            </a:r>
            <a:r>
              <a:rPr lang="tr-TR" sz="1400" i="1" u="sng" dirty="0">
                <a:solidFill>
                  <a:schemeClr val="tx1"/>
                </a:solidFill>
              </a:rPr>
              <a:t>ve katma değerli yöresel ürünler </a:t>
            </a:r>
            <a:endParaRPr lang="tr-TR" sz="1400" i="1" u="sng" dirty="0" smtClean="0">
              <a:solidFill>
                <a:schemeClr val="tx1"/>
              </a:solidFill>
            </a:endParaRP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Başvuru </a:t>
            </a:r>
            <a:r>
              <a:rPr lang="tr-TR" sz="1400" dirty="0">
                <a:solidFill>
                  <a:schemeClr val="tx1"/>
                </a:solidFill>
              </a:rPr>
              <a:t>sahibi çiftçi veya çiftlik </a:t>
            </a:r>
            <a:r>
              <a:rPr lang="tr-TR" sz="1400" dirty="0" err="1">
                <a:solidFill>
                  <a:schemeClr val="tx1"/>
                </a:solidFill>
              </a:rPr>
              <a:t>hanehalkının</a:t>
            </a:r>
            <a:r>
              <a:rPr lang="tr-TR" sz="1400" dirty="0">
                <a:solidFill>
                  <a:schemeClr val="tx1"/>
                </a:solidFill>
              </a:rPr>
              <a:t> bir üyesi değilse, yatırım kırsal alanlarda olmalıdır.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Eğer </a:t>
            </a:r>
            <a:r>
              <a:rPr lang="tr-TR" sz="1400" dirty="0">
                <a:solidFill>
                  <a:schemeClr val="tx1"/>
                </a:solidFill>
              </a:rPr>
              <a:t>başvuru sahibi kırsal alanda yaşayan gerçek kişi ise, yatırım kırsal alanda olmalıdır. Bununla birlikte, tanıtım </a:t>
            </a:r>
            <a:r>
              <a:rPr lang="tr-TR" sz="1400" dirty="0" err="1">
                <a:solidFill>
                  <a:schemeClr val="tx1"/>
                </a:solidFill>
              </a:rPr>
              <a:t>standları</a:t>
            </a:r>
            <a:r>
              <a:rPr lang="tr-TR" sz="1400" dirty="0">
                <a:solidFill>
                  <a:schemeClr val="tx1"/>
                </a:solidFill>
              </a:rPr>
              <a:t> veya satış noktaları, yatırımın gerçekleştiği ilin kırsal veya </a:t>
            </a:r>
            <a:r>
              <a:rPr lang="tr-TR" sz="1400" dirty="0" smtClean="0">
                <a:solidFill>
                  <a:schemeClr val="tx1"/>
                </a:solidFill>
              </a:rPr>
              <a:t>kırsal </a:t>
            </a:r>
            <a:r>
              <a:rPr lang="tr-TR" sz="1400" dirty="0">
                <a:solidFill>
                  <a:schemeClr val="tx1"/>
                </a:solidFill>
              </a:rPr>
              <a:t>olmayan alanlarında olabilir.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Desteklenecek </a:t>
            </a:r>
            <a:r>
              <a:rPr lang="tr-TR" sz="1400" dirty="0">
                <a:solidFill>
                  <a:schemeClr val="tx1"/>
                </a:solidFill>
              </a:rPr>
              <a:t>zanaatkarlıklar EK 8’de tanımlanmaktadır.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Tarımsal </a:t>
            </a:r>
            <a:r>
              <a:rPr lang="tr-TR" sz="1400" dirty="0">
                <a:solidFill>
                  <a:schemeClr val="tx1"/>
                </a:solidFill>
              </a:rPr>
              <a:t>üretime dayalı olarak katma değerli yöresel gıda veya gıda dışı ürünler üreten 10 kişiden daha az çalışana sahip ve 1 milyon TL’den daha az yıllık ciroya sahip mikro işletmeler desteklenecektir. Tarımsal ürünlerin birincil üretimi bu tedbir kapsamında değildir.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Süt </a:t>
            </a:r>
            <a:r>
              <a:rPr lang="tr-TR" sz="1400" dirty="0">
                <a:solidFill>
                  <a:schemeClr val="tx1"/>
                </a:solidFill>
              </a:rPr>
              <a:t>işleme konusunda yapılan yatırımların nihai kapasitesi, yatırımın sonunda maksimum 10 ton/gün olacaktır.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Et </a:t>
            </a:r>
            <a:r>
              <a:rPr lang="tr-TR" sz="1400" dirty="0">
                <a:solidFill>
                  <a:schemeClr val="tx1"/>
                </a:solidFill>
              </a:rPr>
              <a:t>işleme konusunda yapılan yatırımların nihai kapasitesi, yatırımın sonunda 0,5 ton/gün olacaktır.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rPr>
              <a:t>Yerel </a:t>
            </a:r>
            <a:r>
              <a:rPr lang="tr-TR" sz="1400" dirty="0">
                <a:solidFill>
                  <a:schemeClr val="tx1"/>
                </a:solidFill>
              </a:rPr>
              <a:t>gıda ürünlerinin işlenmesi ve paketlenmesi için, yararlanıcı, başvuru sırasında 5996 sayılı Gıda Kanunu hükümlerine uygun olarak tanınmış olmalı ve gerekli üretim ve kayıt sertifikalarına sahip olmalıdır. Yeni işletmeler için bu prosedür nihai ödeme talebi sırasında tamamlanmalıdır.</a:t>
            </a:r>
            <a:endParaRPr lang="tr-TR"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956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8</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1800" b="1" dirty="0">
                <a:solidFill>
                  <a:schemeClr val="tx1"/>
                </a:solidFill>
                <a:latin typeface="Times New Roman" panose="02020603050405020304" pitchFamily="18" charset="0"/>
                <a:cs typeface="Times New Roman" panose="02020603050405020304" pitchFamily="18" charset="0"/>
              </a:rPr>
              <a:t>Spesifik Uygunluk Kriterleri</a:t>
            </a:r>
            <a:r>
              <a:rPr lang="tr-TR" sz="1800" b="1" dirty="0" smtClean="0">
                <a:solidFill>
                  <a:schemeClr val="tx1"/>
                </a:solidFill>
                <a:latin typeface="Times New Roman" panose="02020603050405020304" pitchFamily="18" charset="0"/>
                <a:cs typeface="Times New Roman" panose="02020603050405020304" pitchFamily="18" charset="0"/>
              </a:rPr>
              <a:t>:</a:t>
            </a:r>
          </a:p>
          <a:p>
            <a:pPr lvl="1" algn="just">
              <a:lnSpc>
                <a:spcPct val="180000"/>
              </a:lnSpc>
              <a:spcBef>
                <a:spcPct val="0"/>
              </a:spcBef>
              <a:defRPr/>
            </a:pPr>
            <a:r>
              <a:rPr lang="tr-TR" sz="1800" i="1" u="sng" dirty="0" smtClean="0">
                <a:solidFill>
                  <a:schemeClr val="tx1"/>
                </a:solidFill>
              </a:rPr>
              <a:t>4) Kırsal </a:t>
            </a:r>
            <a:r>
              <a:rPr lang="tr-TR" sz="1800" i="1" u="sng" dirty="0">
                <a:solidFill>
                  <a:schemeClr val="tx1"/>
                </a:solidFill>
              </a:rPr>
              <a:t>Turizm ve </a:t>
            </a:r>
            <a:r>
              <a:rPr lang="tr-TR" sz="1800" i="1" u="sng" dirty="0" err="1">
                <a:solidFill>
                  <a:schemeClr val="tx1"/>
                </a:solidFill>
              </a:rPr>
              <a:t>Rekreasyonel</a:t>
            </a:r>
            <a:r>
              <a:rPr lang="tr-TR" sz="1800" i="1" u="sng" dirty="0">
                <a:solidFill>
                  <a:schemeClr val="tx1"/>
                </a:solidFill>
              </a:rPr>
              <a:t> </a:t>
            </a:r>
            <a:r>
              <a:rPr lang="tr-TR" sz="1800" i="1" u="sng" dirty="0" smtClean="0">
                <a:solidFill>
                  <a:schemeClr val="tx1"/>
                </a:solidFill>
              </a:rPr>
              <a:t>Faaliyetler:</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Bu </a:t>
            </a:r>
            <a:r>
              <a:rPr lang="tr-TR" sz="1800" dirty="0">
                <a:solidFill>
                  <a:schemeClr val="tx1"/>
                </a:solidFill>
              </a:rPr>
              <a:t>faaliyet kapsamındaki yatırımlar, başvuru sahibinin statüsüne bakılmaksızın kırsal bir alanda olmalıdır.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Konaklama </a:t>
            </a:r>
            <a:r>
              <a:rPr lang="tr-TR" sz="1800" dirty="0">
                <a:solidFill>
                  <a:schemeClr val="tx1"/>
                </a:solidFill>
              </a:rPr>
              <a:t>tesisleri, nihai ödeme talebine kadar, Turizm Tesislerinin Belgelendirilmesine ve Niteliklerine İlişkin Yönetmelik uyarınca </a:t>
            </a:r>
            <a:r>
              <a:rPr lang="tr-TR" sz="1800" dirty="0" smtClean="0">
                <a:solidFill>
                  <a:schemeClr val="tx1"/>
                </a:solidFill>
              </a:rPr>
              <a:t>belgelendirilmelidir.</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Nihai </a:t>
            </a:r>
            <a:r>
              <a:rPr lang="tr-TR" sz="1800" dirty="0">
                <a:solidFill>
                  <a:schemeClr val="tx1"/>
                </a:solidFill>
              </a:rPr>
              <a:t>ödeme talebi esnasında işletmenin kapasitesi maksimum 25 oda </a:t>
            </a:r>
            <a:r>
              <a:rPr lang="tr-TR" sz="1800" dirty="0" smtClean="0">
                <a:solidFill>
                  <a:schemeClr val="tx1"/>
                </a:solidFill>
              </a:rPr>
              <a:t>olmalıdır.</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Fırınlar </a:t>
            </a:r>
            <a:r>
              <a:rPr lang="tr-TR" sz="1800" dirty="0">
                <a:solidFill>
                  <a:schemeClr val="tx1"/>
                </a:solidFill>
              </a:rPr>
              <a:t>için, yararlanıcı, başvuru sırasında 5996 sayılı Gıda Kanunu hükümlerine uygun olarak gerekli üretim ve kayıt sertifikalarına sahip olmalıdır ve tanınmalıdır. Yeni işletmeler için bu prosedür nihai ödeme talebi sırasında tamamlanmalıdır. </a:t>
            </a:r>
            <a:endParaRPr lang="tr-TR" sz="1800" dirty="0" smtClean="0">
              <a:solidFill>
                <a:schemeClr val="tx1"/>
              </a:solidFill>
            </a:endParaRPr>
          </a:p>
          <a:p>
            <a:pPr lvl="1" algn="just">
              <a:lnSpc>
                <a:spcPct val="180000"/>
              </a:lnSpc>
              <a:spcBef>
                <a:spcPct val="0"/>
              </a:spcBef>
              <a:defRPr/>
            </a:pPr>
            <a:r>
              <a:rPr lang="tr-TR" sz="1800" i="1" u="sng" dirty="0" smtClean="0">
                <a:solidFill>
                  <a:schemeClr val="tx1"/>
                </a:solidFill>
              </a:rPr>
              <a:t>5) Su </a:t>
            </a:r>
            <a:r>
              <a:rPr lang="tr-TR" sz="1800" i="1" u="sng" dirty="0">
                <a:solidFill>
                  <a:schemeClr val="tx1"/>
                </a:solidFill>
              </a:rPr>
              <a:t>Ürünleri Yetiştiriciliği </a:t>
            </a:r>
            <a:r>
              <a:rPr lang="tr-TR" sz="1800" i="1" u="sng" dirty="0" smtClean="0">
                <a:solidFill>
                  <a:schemeClr val="tx1"/>
                </a:solidFill>
              </a:rPr>
              <a:t>:</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Başvuru </a:t>
            </a:r>
            <a:r>
              <a:rPr lang="tr-TR" sz="1800" dirty="0">
                <a:solidFill>
                  <a:schemeClr val="tx1"/>
                </a:solidFill>
              </a:rPr>
              <a:t>sahibi çiftçi veya çiftlik </a:t>
            </a:r>
            <a:r>
              <a:rPr lang="tr-TR" sz="1800" dirty="0" err="1">
                <a:solidFill>
                  <a:schemeClr val="tx1"/>
                </a:solidFill>
              </a:rPr>
              <a:t>hanehalkının</a:t>
            </a:r>
            <a:r>
              <a:rPr lang="tr-TR" sz="1800" dirty="0">
                <a:solidFill>
                  <a:schemeClr val="tx1"/>
                </a:solidFill>
              </a:rPr>
              <a:t> bir üyesi değilse, yatırım kırsal alanlarda olmalıdır.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Eğer </a:t>
            </a:r>
            <a:r>
              <a:rPr lang="tr-TR" sz="1800" dirty="0">
                <a:solidFill>
                  <a:schemeClr val="tx1"/>
                </a:solidFill>
              </a:rPr>
              <a:t>başvuru sahibi kırsal alanda yaşayan gerçek kişi ise yatırım kırsal alanda olmalıdır. Bununla birlikte restoran veya satış noktası aynı ilde yer alan kırsal olmayan bir alanda olabilir.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Eğer </a:t>
            </a:r>
            <a:r>
              <a:rPr lang="tr-TR" sz="1800" dirty="0">
                <a:solidFill>
                  <a:schemeClr val="tx1"/>
                </a:solidFill>
              </a:rPr>
              <a:t>yatırım bir restoran veya satış noktası içeriyor ise başvuru sahibinin, 1380 sayılı Su Ürünleri Kanununda tanımlandığı üzere bir su ürünleri yetiştiricisi olması gerekmektedir. Yeni işletmeler için bu prosedür nihai ödeme talebi sırasında tamamlanmalıdır.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Yatırımın </a:t>
            </a:r>
            <a:r>
              <a:rPr lang="tr-TR" sz="1800" dirty="0">
                <a:solidFill>
                  <a:schemeClr val="tx1"/>
                </a:solidFill>
              </a:rPr>
              <a:t>kapasitesi, nihai ödeme talebi esnasında 10-200 ton/yıl arasında olmalıdır.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Su </a:t>
            </a:r>
            <a:r>
              <a:rPr lang="tr-TR" sz="1800" dirty="0">
                <a:solidFill>
                  <a:schemeClr val="tx1"/>
                </a:solidFill>
              </a:rPr>
              <a:t>ürünleri işletmesi, nihai ödeme talebi sırasında 1380 sayılı Su Ürünleri Kanununda tanımlandığı üzere belgelendirilmelidir. Yeni işletmeler için bu prosedür nihai ödeme talebi sırasında tamamlanmalıdır. </a:t>
            </a: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Yeni </a:t>
            </a:r>
            <a:r>
              <a:rPr lang="tr-TR" sz="1800" dirty="0">
                <a:solidFill>
                  <a:schemeClr val="tx1"/>
                </a:solidFill>
              </a:rPr>
              <a:t>işletmeler olması durumunda, sertifikasyon işleminin yatırımın sonunda tamamlanması gerekmektedir. </a:t>
            </a:r>
            <a:endParaRPr lang="tr-TR" sz="1800" dirty="0" smtClean="0">
              <a:solidFill>
                <a:schemeClr val="tx1"/>
              </a:solidFill>
            </a:endParaRPr>
          </a:p>
          <a:p>
            <a:pPr marL="800100" lvl="1" indent="-342900" algn="just">
              <a:lnSpc>
                <a:spcPct val="180000"/>
              </a:lnSpc>
              <a:spcBef>
                <a:spcPct val="0"/>
              </a:spcBef>
              <a:buFont typeface="Arial" panose="020B0604020202020204" pitchFamily="34" charset="0"/>
              <a:buChar char="•"/>
              <a:defRPr/>
            </a:pPr>
            <a:r>
              <a:rPr lang="tr-TR" sz="1800" dirty="0" smtClean="0">
                <a:solidFill>
                  <a:schemeClr val="tx1"/>
                </a:solidFill>
              </a:rPr>
              <a:t> </a:t>
            </a:r>
            <a:r>
              <a:rPr lang="tr-TR" sz="1800" dirty="0">
                <a:solidFill>
                  <a:schemeClr val="tx1"/>
                </a:solidFill>
              </a:rPr>
              <a:t>Desteklenecek türler şunlardır: Alabalık, sazan, yayın balığı, kerevit, kurbağa, algler, sudak, tatlı su levreği, turna, </a:t>
            </a:r>
            <a:r>
              <a:rPr lang="tr-TR" sz="1800" dirty="0" err="1">
                <a:solidFill>
                  <a:schemeClr val="tx1"/>
                </a:solidFill>
              </a:rPr>
              <a:t>tilapya</a:t>
            </a:r>
            <a:r>
              <a:rPr lang="tr-TR" sz="1800" dirty="0">
                <a:solidFill>
                  <a:schemeClr val="tx1"/>
                </a:solidFill>
              </a:rPr>
              <a:t>, mersin balığı, Avrupa yılan balığı, gelin balığı (karabalık) (</a:t>
            </a:r>
            <a:r>
              <a:rPr lang="tr-TR" sz="1800" dirty="0" err="1">
                <a:solidFill>
                  <a:schemeClr val="tx1"/>
                </a:solidFill>
              </a:rPr>
              <a:t>Clarias</a:t>
            </a:r>
            <a:r>
              <a:rPr lang="tr-TR" sz="1800" dirty="0">
                <a:solidFill>
                  <a:schemeClr val="tx1"/>
                </a:solidFill>
              </a:rPr>
              <a:t> </a:t>
            </a:r>
            <a:r>
              <a:rPr lang="tr-TR" sz="1800" dirty="0" err="1">
                <a:solidFill>
                  <a:schemeClr val="tx1"/>
                </a:solidFill>
              </a:rPr>
              <a:t>Lazera</a:t>
            </a:r>
            <a:r>
              <a:rPr lang="tr-TR" sz="1800" dirty="0">
                <a:solidFill>
                  <a:schemeClr val="tx1"/>
                </a:solidFill>
              </a:rPr>
              <a:t>) , Amerikan Yayın Balığı (</a:t>
            </a:r>
            <a:r>
              <a:rPr lang="tr-TR" sz="1800" dirty="0" err="1">
                <a:solidFill>
                  <a:schemeClr val="tx1"/>
                </a:solidFill>
              </a:rPr>
              <a:t>Ictalurus</a:t>
            </a:r>
            <a:r>
              <a:rPr lang="tr-TR" sz="1800" dirty="0">
                <a:solidFill>
                  <a:schemeClr val="tx1"/>
                </a:solidFill>
              </a:rPr>
              <a:t> Sp.).</a:t>
            </a:r>
            <a:endParaRPr lang="tr-TR" sz="1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762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9</a:t>
            </a:fld>
            <a:r>
              <a:rPr lang="tr-TR" dirty="0" smtClean="0"/>
              <a:t> / 20</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6546"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r>
              <a:rPr lang="tr-TR" b="1" dirty="0" smtClean="0"/>
              <a:t>)</a:t>
            </a:r>
            <a:endParaRPr lang="tr-TR" sz="1800" b="1" dirty="0"/>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just">
              <a:lnSpc>
                <a:spcPct val="180000"/>
              </a:lnSpc>
              <a:spcBef>
                <a:spcPct val="0"/>
              </a:spcBef>
              <a:defRPr/>
            </a:pPr>
            <a:r>
              <a:rPr lang="tr-TR" sz="1800" b="1" dirty="0">
                <a:solidFill>
                  <a:schemeClr val="tx1"/>
                </a:solidFill>
                <a:latin typeface="Times New Roman" panose="02020603050405020304" pitchFamily="18" charset="0"/>
                <a:cs typeface="Times New Roman" panose="02020603050405020304" pitchFamily="18" charset="0"/>
              </a:rPr>
              <a:t>Spesifik Uygunluk Kriterleri:</a:t>
            </a:r>
          </a:p>
          <a:p>
            <a:pPr lvl="1" algn="just">
              <a:lnSpc>
                <a:spcPct val="150000"/>
              </a:lnSpc>
              <a:spcBef>
                <a:spcPct val="0"/>
              </a:spcBef>
              <a:defRPr/>
            </a:pPr>
            <a:r>
              <a:rPr lang="tr-TR" sz="1400" i="1" u="sng" dirty="0" smtClean="0">
                <a:solidFill>
                  <a:schemeClr val="tx1"/>
                </a:solidFill>
                <a:latin typeface="Times New Roman" panose="02020603050405020304" pitchFamily="18" charset="0"/>
                <a:cs typeface="Times New Roman" panose="02020603050405020304" pitchFamily="18" charset="0"/>
              </a:rPr>
              <a:t>6) Makine Parkları:</a:t>
            </a:r>
          </a:p>
          <a:p>
            <a:pPr marL="742950" lvl="1" indent="-285750" algn="just">
              <a:lnSpc>
                <a:spcPct val="150000"/>
              </a:lnSpc>
              <a:spcBef>
                <a:spcPct val="0"/>
              </a:spcBef>
              <a:buFont typeface="Arial" panose="020B0604020202020204" pitchFamily="34" charset="0"/>
              <a:buChar char="•"/>
              <a:defRPr/>
            </a:pPr>
            <a:r>
              <a:rPr lang="tr-TR" sz="1400" dirty="0" smtClean="0">
                <a:solidFill>
                  <a:schemeClr val="tx1"/>
                </a:solidFill>
                <a:latin typeface="Times New Roman" panose="02020603050405020304" pitchFamily="18" charset="0"/>
                <a:cs typeface="Times New Roman" panose="02020603050405020304" pitchFamily="18" charset="0"/>
              </a:rPr>
              <a:t>Bu </a:t>
            </a:r>
            <a:r>
              <a:rPr lang="tr-TR" sz="1400" dirty="0">
                <a:solidFill>
                  <a:schemeClr val="tx1"/>
                </a:solidFill>
                <a:latin typeface="Times New Roman" panose="02020603050405020304" pitchFamily="18" charset="0"/>
                <a:cs typeface="Times New Roman" panose="02020603050405020304" pitchFamily="18" charset="0"/>
              </a:rPr>
              <a:t>faaliyet kapsamındaki yatırımların, başvuru sahibinin statüsüne bakılmaksızın kırsal bir alanda olması gerekmektedir. </a:t>
            </a:r>
            <a:endParaRPr lang="tr-TR" sz="1400" dirty="0" smtClean="0">
              <a:solidFill>
                <a:schemeClr val="tx1"/>
              </a:solidFill>
              <a:latin typeface="Times New Roman" panose="02020603050405020304" pitchFamily="18" charset="0"/>
              <a:cs typeface="Times New Roman" panose="02020603050405020304" pitchFamily="18" charset="0"/>
            </a:endParaRPr>
          </a:p>
          <a:p>
            <a:pPr marL="742950" lvl="1" indent="-285750" algn="just">
              <a:lnSpc>
                <a:spcPct val="150000"/>
              </a:lnSpc>
              <a:spcBef>
                <a:spcPct val="0"/>
              </a:spcBef>
              <a:buFont typeface="Arial" panose="020B0604020202020204" pitchFamily="34" charset="0"/>
              <a:buChar char="•"/>
              <a:defRPr/>
            </a:pPr>
            <a:r>
              <a:rPr lang="tr-TR" sz="1400" dirty="0">
                <a:solidFill>
                  <a:srgbClr val="FF0000"/>
                </a:solidFill>
              </a:rPr>
              <a:t>Yalnızca üretici örgütleri başvurabilecek</a:t>
            </a:r>
            <a:r>
              <a:rPr lang="tr-TR" sz="1400" dirty="0" smtClean="0">
                <a:solidFill>
                  <a:srgbClr val="FF0000"/>
                </a:solidFill>
              </a:rPr>
              <a:t>.</a:t>
            </a:r>
            <a:endParaRPr lang="tr-TR" sz="1400" dirty="0" smtClean="0">
              <a:solidFill>
                <a:schemeClr val="tx1"/>
              </a:solidFill>
              <a:latin typeface="Times New Roman" panose="02020603050405020304" pitchFamily="18" charset="0"/>
              <a:cs typeface="Times New Roman" panose="02020603050405020304" pitchFamily="18" charset="0"/>
            </a:endParaRPr>
          </a:p>
          <a:p>
            <a:pPr lvl="1" algn="just">
              <a:lnSpc>
                <a:spcPct val="150000"/>
              </a:lnSpc>
              <a:spcBef>
                <a:spcPct val="0"/>
              </a:spcBef>
              <a:defRPr/>
            </a:pPr>
            <a:r>
              <a:rPr lang="tr-TR" sz="1400" i="1" u="sng" dirty="0" smtClean="0">
                <a:solidFill>
                  <a:schemeClr val="tx1"/>
                </a:solidFill>
                <a:latin typeface="Times New Roman" panose="02020603050405020304" pitchFamily="18" charset="0"/>
                <a:cs typeface="Times New Roman" panose="02020603050405020304" pitchFamily="18" charset="0"/>
              </a:rPr>
              <a:t>7) Yenilenebilir </a:t>
            </a:r>
            <a:r>
              <a:rPr lang="tr-TR" sz="1400" i="1" u="sng" dirty="0">
                <a:solidFill>
                  <a:schemeClr val="tx1"/>
                </a:solidFill>
                <a:latin typeface="Times New Roman" panose="02020603050405020304" pitchFamily="18" charset="0"/>
                <a:cs typeface="Times New Roman" panose="02020603050405020304" pitchFamily="18" charset="0"/>
              </a:rPr>
              <a:t>Enerji </a:t>
            </a:r>
            <a:r>
              <a:rPr lang="tr-TR" sz="1400" i="1" u="sng" dirty="0" smtClean="0">
                <a:solidFill>
                  <a:schemeClr val="tx1"/>
                </a:solidFill>
                <a:latin typeface="Times New Roman" panose="02020603050405020304" pitchFamily="18" charset="0"/>
                <a:cs typeface="Times New Roman" panose="02020603050405020304" pitchFamily="18" charset="0"/>
              </a:rPr>
              <a:t>Tesisleri:</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latin typeface="Times New Roman" panose="02020603050405020304" pitchFamily="18" charset="0"/>
                <a:cs typeface="Times New Roman" panose="02020603050405020304" pitchFamily="18" charset="0"/>
              </a:rPr>
              <a:t>Bu </a:t>
            </a:r>
            <a:r>
              <a:rPr lang="tr-TR" sz="1400" dirty="0">
                <a:solidFill>
                  <a:schemeClr val="tx1"/>
                </a:solidFill>
                <a:latin typeface="Times New Roman" panose="02020603050405020304" pitchFamily="18" charset="0"/>
                <a:cs typeface="Times New Roman" panose="02020603050405020304" pitchFamily="18" charset="0"/>
              </a:rPr>
              <a:t>faaliyet kapsamındaki yatırımların, başvuru sahibinin statüsüne bakılmaksızın kırsal bir alanda olması gerekmektedir.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latin typeface="Times New Roman" panose="02020603050405020304" pitchFamily="18" charset="0"/>
                <a:cs typeface="Times New Roman" panose="02020603050405020304" pitchFamily="18" charset="0"/>
              </a:rPr>
              <a:t>Elektrik</a:t>
            </a:r>
            <a:r>
              <a:rPr lang="tr-TR" sz="1400" dirty="0">
                <a:solidFill>
                  <a:schemeClr val="tx1"/>
                </a:solidFill>
                <a:latin typeface="Times New Roman" panose="02020603050405020304" pitchFamily="18" charset="0"/>
                <a:cs typeface="Times New Roman" panose="02020603050405020304" pitchFamily="18" charset="0"/>
              </a:rPr>
              <a:t>, ısı, ışık, gaz üretimi amacı ile her türlü yenilenebilir enerji faaliyetleri (hidroelektrik hariç), aşağıda belirtilenler dahil olmak üzere uygundur; </a:t>
            </a:r>
            <a:r>
              <a:rPr lang="tr-TR" sz="1400" dirty="0" err="1">
                <a:solidFill>
                  <a:schemeClr val="tx1"/>
                </a:solidFill>
                <a:latin typeface="Times New Roman" panose="02020603050405020304" pitchFamily="18" charset="0"/>
                <a:cs typeface="Times New Roman" panose="02020603050405020304" pitchFamily="18" charset="0"/>
              </a:rPr>
              <a:t>biyo</a:t>
            </a:r>
            <a:r>
              <a:rPr lang="tr-TR" sz="1400" dirty="0">
                <a:solidFill>
                  <a:schemeClr val="tx1"/>
                </a:solidFill>
                <a:latin typeface="Times New Roman" panose="02020603050405020304" pitchFamily="18" charset="0"/>
                <a:cs typeface="Times New Roman" panose="02020603050405020304" pitchFamily="18" charset="0"/>
              </a:rPr>
              <a:t>-yakıt, </a:t>
            </a:r>
            <a:r>
              <a:rPr lang="tr-TR" sz="1400" dirty="0" err="1">
                <a:solidFill>
                  <a:schemeClr val="tx1"/>
                </a:solidFill>
                <a:latin typeface="Times New Roman" panose="02020603050405020304" pitchFamily="18" charset="0"/>
                <a:cs typeface="Times New Roman" panose="02020603050405020304" pitchFamily="18" charset="0"/>
              </a:rPr>
              <a:t>biyo</a:t>
            </a:r>
            <a:r>
              <a:rPr lang="tr-TR" sz="1400" dirty="0">
                <a:solidFill>
                  <a:schemeClr val="tx1"/>
                </a:solidFill>
                <a:latin typeface="Times New Roman" panose="02020603050405020304" pitchFamily="18" charset="0"/>
                <a:cs typeface="Times New Roman" panose="02020603050405020304" pitchFamily="18" charset="0"/>
              </a:rPr>
              <a:t>-gaz, </a:t>
            </a:r>
            <a:r>
              <a:rPr lang="tr-TR" sz="1400" dirty="0" err="1">
                <a:solidFill>
                  <a:schemeClr val="tx1"/>
                </a:solidFill>
                <a:latin typeface="Times New Roman" panose="02020603050405020304" pitchFamily="18" charset="0"/>
                <a:cs typeface="Times New Roman" panose="02020603050405020304" pitchFamily="18" charset="0"/>
              </a:rPr>
              <a:t>biyo</a:t>
            </a:r>
            <a:r>
              <a:rPr lang="tr-TR" sz="1400" dirty="0">
                <a:solidFill>
                  <a:schemeClr val="tx1"/>
                </a:solidFill>
                <a:latin typeface="Times New Roman" panose="02020603050405020304" pitchFamily="18" charset="0"/>
                <a:cs typeface="Times New Roman" panose="02020603050405020304" pitchFamily="18" charset="0"/>
              </a:rPr>
              <a:t>-kütle, konsantre güneş enerjisi, jeotermal, güneş enerjisi, termal güneş enerjisi, </a:t>
            </a:r>
            <a:r>
              <a:rPr lang="tr-TR" sz="1400" dirty="0" err="1">
                <a:solidFill>
                  <a:schemeClr val="tx1"/>
                </a:solidFill>
                <a:latin typeface="Times New Roman" panose="02020603050405020304" pitchFamily="18" charset="0"/>
                <a:cs typeface="Times New Roman" panose="02020603050405020304" pitchFamily="18" charset="0"/>
              </a:rPr>
              <a:t>fotovoltaik</a:t>
            </a:r>
            <a:r>
              <a:rPr lang="tr-TR" sz="1400" dirty="0">
                <a:solidFill>
                  <a:schemeClr val="tx1"/>
                </a:solidFill>
                <a:latin typeface="Times New Roman" panose="02020603050405020304" pitchFamily="18" charset="0"/>
                <a:cs typeface="Times New Roman" panose="02020603050405020304" pitchFamily="18" charset="0"/>
              </a:rPr>
              <a:t>, rüzgar pompaları, rüzgar türbinleri ve yukarıda belirtilenlerin kombinasyonları.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latin typeface="Times New Roman" panose="02020603050405020304" pitchFamily="18" charset="0"/>
                <a:cs typeface="Times New Roman" panose="02020603050405020304" pitchFamily="18" charset="0"/>
              </a:rPr>
              <a:t>1 </a:t>
            </a:r>
            <a:r>
              <a:rPr lang="tr-TR" sz="1400" dirty="0">
                <a:solidFill>
                  <a:schemeClr val="tx1"/>
                </a:solidFill>
                <a:latin typeface="Times New Roman" panose="02020603050405020304" pitchFamily="18" charset="0"/>
                <a:cs typeface="Times New Roman" panose="02020603050405020304" pitchFamily="18" charset="0"/>
              </a:rPr>
              <a:t>MW kapasiteye kadar olan yenilenebilir enerji yatırımları (mikro-</a:t>
            </a:r>
            <a:r>
              <a:rPr lang="tr-TR" sz="1400" dirty="0" err="1">
                <a:solidFill>
                  <a:schemeClr val="tx1"/>
                </a:solidFill>
                <a:latin typeface="Times New Roman" panose="02020603050405020304" pitchFamily="18" charset="0"/>
                <a:cs typeface="Times New Roman" panose="02020603050405020304" pitchFamily="18" charset="0"/>
              </a:rPr>
              <a:t>kojenerasyon</a:t>
            </a:r>
            <a:r>
              <a:rPr lang="tr-TR" sz="1400" dirty="0">
                <a:solidFill>
                  <a:schemeClr val="tx1"/>
                </a:solidFill>
                <a:latin typeface="Times New Roman" panose="02020603050405020304" pitchFamily="18" charset="0"/>
                <a:cs typeface="Times New Roman" panose="02020603050405020304" pitchFamily="18" charset="0"/>
              </a:rPr>
              <a:t> yatırımları için 100 </a:t>
            </a:r>
            <a:r>
              <a:rPr lang="tr-TR" sz="1400" dirty="0" err="1">
                <a:solidFill>
                  <a:schemeClr val="tx1"/>
                </a:solidFill>
                <a:latin typeface="Times New Roman" panose="02020603050405020304" pitchFamily="18" charset="0"/>
                <a:cs typeface="Times New Roman" panose="02020603050405020304" pitchFamily="18" charset="0"/>
              </a:rPr>
              <a:t>kWe’ye</a:t>
            </a:r>
            <a:r>
              <a:rPr lang="tr-TR" sz="1400" dirty="0">
                <a:solidFill>
                  <a:schemeClr val="tx1"/>
                </a:solidFill>
                <a:latin typeface="Times New Roman" panose="02020603050405020304" pitchFamily="18" charset="0"/>
                <a:cs typeface="Times New Roman" panose="02020603050405020304" pitchFamily="18" charset="0"/>
              </a:rPr>
              <a:t> kadar) desteklenecektir. </a:t>
            </a:r>
          </a:p>
          <a:p>
            <a:pPr marL="800100" lvl="1" indent="-342900" algn="just">
              <a:lnSpc>
                <a:spcPct val="150000"/>
              </a:lnSpc>
              <a:spcBef>
                <a:spcPct val="0"/>
              </a:spcBef>
              <a:buFont typeface="Arial" panose="020B0604020202020204" pitchFamily="34" charset="0"/>
              <a:buChar char="•"/>
              <a:defRPr/>
            </a:pPr>
            <a:r>
              <a:rPr lang="tr-TR" sz="1400" dirty="0" smtClean="0">
                <a:solidFill>
                  <a:schemeClr val="tx1"/>
                </a:solidFill>
                <a:latin typeface="Times New Roman" panose="02020603050405020304" pitchFamily="18" charset="0"/>
                <a:cs typeface="Times New Roman" panose="02020603050405020304" pitchFamily="18" charset="0"/>
              </a:rPr>
              <a:t>Eğer </a:t>
            </a:r>
            <a:r>
              <a:rPr lang="tr-TR" sz="1400" dirty="0">
                <a:solidFill>
                  <a:schemeClr val="tx1"/>
                </a:solidFill>
                <a:latin typeface="Times New Roman" panose="02020603050405020304" pitchFamily="18" charset="0"/>
                <a:cs typeface="Times New Roman" panose="02020603050405020304" pitchFamily="18" charset="0"/>
              </a:rPr>
              <a:t>yatırım yenilenebilir enerji kaynaklarından elektrik üretilmesini hedefliyor ise, ulusal şebekeye bağlanılması zorunludur ve aşağıda belirtilen koşullar karşılanmalıdır: </a:t>
            </a:r>
            <a:endParaRPr lang="tr-TR" sz="1400" dirty="0" smtClean="0">
              <a:solidFill>
                <a:schemeClr val="tx1"/>
              </a:solidFill>
              <a:latin typeface="Times New Roman" panose="02020603050405020304" pitchFamily="18" charset="0"/>
              <a:cs typeface="Times New Roman" panose="02020603050405020304" pitchFamily="18" charset="0"/>
            </a:endParaRPr>
          </a:p>
          <a:p>
            <a:pPr lvl="1" algn="just">
              <a:lnSpc>
                <a:spcPct val="150000"/>
              </a:lnSpc>
              <a:spcBef>
                <a:spcPct val="0"/>
              </a:spcBef>
              <a:defRPr/>
            </a:pPr>
            <a:r>
              <a:rPr lang="tr-TR" sz="1400" dirty="0">
                <a:solidFill>
                  <a:schemeClr val="tx1"/>
                </a:solidFill>
                <a:latin typeface="Times New Roman" panose="02020603050405020304" pitchFamily="18" charset="0"/>
                <a:cs typeface="Times New Roman" panose="02020603050405020304" pitchFamily="18" charset="0"/>
              </a:rPr>
              <a:t>	</a:t>
            </a:r>
            <a:r>
              <a:rPr lang="tr-TR" sz="1400" dirty="0" smtClean="0">
                <a:solidFill>
                  <a:schemeClr val="tx1"/>
                </a:solidFill>
                <a:latin typeface="Times New Roman" panose="02020603050405020304" pitchFamily="18" charset="0"/>
                <a:cs typeface="Times New Roman" panose="02020603050405020304" pitchFamily="18" charset="0"/>
              </a:rPr>
              <a:t>o </a:t>
            </a:r>
            <a:r>
              <a:rPr lang="tr-TR" sz="1400" dirty="0">
                <a:solidFill>
                  <a:schemeClr val="tx1"/>
                </a:solidFill>
                <a:latin typeface="Times New Roman" panose="02020603050405020304" pitchFamily="18" charset="0"/>
                <a:cs typeface="Times New Roman" panose="02020603050405020304" pitchFamily="18" charset="0"/>
              </a:rPr>
              <a:t>Başvuru sahibi, başvuru paketi ile birlikte, şebekeye bağlantının mevcut olduğunu tasdik eden ve yetkili kurum tarafından verilen (elektrik dağıtım şirketleri, organize sanayi bölgeleri, Türkiye Elektrik Dağıtım Şirketi vb.) bir doküman/sertifika sunacaktır. </a:t>
            </a:r>
            <a:endParaRPr lang="tr-TR" sz="1400" dirty="0" smtClean="0">
              <a:solidFill>
                <a:schemeClr val="tx1"/>
              </a:solidFill>
              <a:latin typeface="Times New Roman" panose="02020603050405020304" pitchFamily="18" charset="0"/>
              <a:cs typeface="Times New Roman" panose="02020603050405020304" pitchFamily="18" charset="0"/>
            </a:endParaRPr>
          </a:p>
          <a:p>
            <a:pPr lvl="1" algn="just">
              <a:lnSpc>
                <a:spcPct val="150000"/>
              </a:lnSpc>
              <a:spcBef>
                <a:spcPct val="0"/>
              </a:spcBef>
              <a:defRPr/>
            </a:pPr>
            <a:r>
              <a:rPr lang="tr-TR" sz="1400" dirty="0">
                <a:solidFill>
                  <a:schemeClr val="tx1"/>
                </a:solidFill>
                <a:latin typeface="Times New Roman" panose="02020603050405020304" pitchFamily="18" charset="0"/>
                <a:cs typeface="Times New Roman" panose="02020603050405020304" pitchFamily="18" charset="0"/>
              </a:rPr>
              <a:t>	</a:t>
            </a:r>
            <a:r>
              <a:rPr lang="tr-TR" sz="1400" dirty="0" smtClean="0">
                <a:solidFill>
                  <a:schemeClr val="tx1"/>
                </a:solidFill>
                <a:latin typeface="Times New Roman" panose="02020603050405020304" pitchFamily="18" charset="0"/>
                <a:cs typeface="Times New Roman" panose="02020603050405020304" pitchFamily="18" charset="0"/>
              </a:rPr>
              <a:t>o </a:t>
            </a:r>
            <a:r>
              <a:rPr lang="tr-TR" sz="1400" dirty="0">
                <a:solidFill>
                  <a:schemeClr val="tx1"/>
                </a:solidFill>
                <a:latin typeface="Times New Roman" panose="02020603050405020304" pitchFamily="18" charset="0"/>
                <a:cs typeface="Times New Roman" panose="02020603050405020304" pitchFamily="18" charset="0"/>
              </a:rPr>
              <a:t>Başvuru sahibi nihai ödeme talebi paketi ile birlikte ilgili makamlar tarafından verilen geçici kabul tutanağını sunacaktır.</a:t>
            </a:r>
            <a:endParaRPr lang="tr-TR"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194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1232</TotalTime>
  <Words>2870</Words>
  <Application>Microsoft Office PowerPoint</Application>
  <PresentationFormat>Ekran Gösterisi (4:3)</PresentationFormat>
  <Paragraphs>284</Paragraphs>
  <Slides>21</Slides>
  <Notes>19</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T.C. GIDA TARIM VE HAYVANCILIK BAKANLIĞI TARIM REFORMU GENEL MÜDÜRLÜĞÜ   Çiftlik Faaliyetlerinin Çeşitlendirilmesi ve İş Geliştirme     AB Yapısal Uyum Yönetim Otoritesi Daire Başkanlığı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Ergin</dc:creator>
  <cp:lastModifiedBy>lenovo</cp:lastModifiedBy>
  <cp:revision>182</cp:revision>
  <dcterms:created xsi:type="dcterms:W3CDTF">2014-08-18T11:56:29Z</dcterms:created>
  <dcterms:modified xsi:type="dcterms:W3CDTF">2017-10-16T12:29:20Z</dcterms:modified>
</cp:coreProperties>
</file>