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6" r:id="rId3"/>
    <p:sldId id="289" r:id="rId4"/>
    <p:sldId id="287" r:id="rId5"/>
    <p:sldId id="279" r:id="rId6"/>
    <p:sldId id="290" r:id="rId7"/>
    <p:sldId id="266" r:id="rId8"/>
    <p:sldId id="278" r:id="rId9"/>
    <p:sldId id="25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35D77-2C36-4519-8001-34EED2CBA24D}" type="datetimeFigureOut">
              <a:rPr lang="tr-TR" smtClean="0"/>
              <a:t>13.10.2017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B4A71C-D3DC-4881-8C67-75C58A198B01}" type="slidenum">
              <a:rPr lang="tr-TR" smtClean="0"/>
              <a:t>‹#›</a:t>
            </a:fld>
            <a:endParaRPr lang="tr-TR"/>
          </a:p>
        </p:txBody>
      </p:sp>
    </p:spTree>
    <p:extLst>
      <p:ext uri="{BB962C8B-B14F-4D97-AF65-F5344CB8AC3E}">
        <p14:creationId xmlns:p14="http://schemas.microsoft.com/office/powerpoint/2010/main" val="1371729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Görüntüsü Yer Tutucus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33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91CDA02-3858-449A-BACC-89C1AE7A92AC}" type="slidenum">
              <a:rPr lang="tr-TR" altLang="tr-TR" smtClean="0">
                <a:latin typeface="Arial" charset="0"/>
                <a:ea typeface="ＭＳ Ｐゴシック" pitchFamily="34" charset="-128"/>
              </a:rPr>
              <a:pPr eaLnBrk="1" hangingPunct="1">
                <a:spcBef>
                  <a:spcPct val="0"/>
                </a:spcBef>
              </a:pPr>
              <a:t>1</a:t>
            </a:fld>
            <a:endParaRPr lang="tr-TR" altLang="tr-TR" smtClean="0">
              <a:latin typeface="Arial"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2</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2B4A71C-D3DC-4881-8C67-75C58A198B01}" type="slidenum">
              <a:rPr lang="tr-TR" smtClean="0"/>
              <a:t>5</a:t>
            </a:fld>
            <a:endParaRPr lang="tr-TR"/>
          </a:p>
        </p:txBody>
      </p:sp>
    </p:spTree>
    <p:extLst>
      <p:ext uri="{BB962C8B-B14F-4D97-AF65-F5344CB8AC3E}">
        <p14:creationId xmlns:p14="http://schemas.microsoft.com/office/powerpoint/2010/main" val="1191077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2B4A71C-D3DC-4881-8C67-75C58A198B01}" type="slidenum">
              <a:rPr lang="tr-TR" smtClean="0"/>
              <a:t>6</a:t>
            </a:fld>
            <a:endParaRPr lang="tr-TR"/>
          </a:p>
        </p:txBody>
      </p:sp>
    </p:spTree>
    <p:extLst>
      <p:ext uri="{BB962C8B-B14F-4D97-AF65-F5344CB8AC3E}">
        <p14:creationId xmlns:p14="http://schemas.microsoft.com/office/powerpoint/2010/main" val="1191077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E4D81B22-C7FC-42D2-9D73-F658786C07C1}" type="slidenum">
              <a:rPr lang="en-US" smtClean="0"/>
              <a:t>7</a:t>
            </a:fld>
            <a:endParaRPr lang="en-US"/>
          </a:p>
        </p:txBody>
      </p:sp>
    </p:spTree>
    <p:extLst>
      <p:ext uri="{BB962C8B-B14F-4D97-AF65-F5344CB8AC3E}">
        <p14:creationId xmlns:p14="http://schemas.microsoft.com/office/powerpoint/2010/main" val="3792570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Görüntüsü Yer Tutucus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53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8785C1B-6992-4913-99BE-304B1DC8E970}" type="slidenum">
              <a:rPr lang="tr-TR" altLang="tr-TR" smtClean="0">
                <a:latin typeface="Arial" charset="0"/>
                <a:ea typeface="ＭＳ Ｐゴシック" pitchFamily="34" charset="-128"/>
              </a:rPr>
              <a:pPr eaLnBrk="1" hangingPunct="1">
                <a:spcBef>
                  <a:spcPct val="0"/>
                </a:spcBef>
              </a:pPr>
              <a:t>9</a:t>
            </a:fld>
            <a:endParaRPr lang="tr-TR" altLang="tr-TR" smtClean="0">
              <a:latin typeface="Arial"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2.37-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6"/>
          <p:cNvSpPr>
            <a:spLocks noGrp="1" noChangeArrowheads="1"/>
          </p:cNvSpPr>
          <p:nvPr>
            <p:ph type="ctrTitle"/>
          </p:nvPr>
        </p:nvSpPr>
        <p:spPr>
          <a:xfrm>
            <a:off x="0" y="549276"/>
            <a:ext cx="9144000" cy="4319884"/>
          </a:xfrm>
        </p:spPr>
        <p:txBody>
          <a:bodyPr anchor="t">
            <a:normAutofit fontScale="90000"/>
          </a:bodyPr>
          <a:lstStyle/>
          <a:p>
            <a:pPr>
              <a:defRPr/>
            </a:pPr>
            <a:r>
              <a:rPr lang="tr-TR" altLang="tr-TR" sz="3000" dirty="0" smtClean="0">
                <a:solidFill>
                  <a:schemeClr val="bg1"/>
                </a:solidFill>
                <a:latin typeface="Andalus" panose="02020603050405020304" pitchFamily="18" charset="-78"/>
                <a:cs typeface="Andalus" panose="02020603050405020304" pitchFamily="18" charset="-78"/>
              </a:rPr>
              <a:t>T.C.</a:t>
            </a:r>
            <a:br>
              <a:rPr lang="tr-TR" altLang="tr-TR" sz="3000" dirty="0" smtClean="0">
                <a:solidFill>
                  <a:schemeClr val="bg1"/>
                </a:solidFill>
                <a:latin typeface="Andalus" panose="02020603050405020304" pitchFamily="18" charset="-78"/>
                <a:cs typeface="Andalus" panose="02020603050405020304" pitchFamily="18" charset="-78"/>
              </a:rPr>
            </a:br>
            <a:r>
              <a:rPr lang="tr-TR" altLang="tr-TR" sz="3000" dirty="0" smtClean="0">
                <a:solidFill>
                  <a:schemeClr val="bg1"/>
                </a:solidFill>
                <a:latin typeface="Andalus" panose="02020603050405020304" pitchFamily="18" charset="-78"/>
                <a:cs typeface="Andalus" panose="02020603050405020304" pitchFamily="18" charset="-78"/>
              </a:rPr>
              <a:t>GIDA TARIM VE HAYVANCILIK BAKANLIĞI</a:t>
            </a:r>
            <a:br>
              <a:rPr lang="tr-TR" altLang="tr-TR" sz="30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TARIM REFORMU GENEL MÜDÜRLÜĞÜ</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a:solidFill>
                  <a:schemeClr val="bg1"/>
                </a:solidFill>
                <a:latin typeface="Andalus" panose="02020603050405020304" pitchFamily="18" charset="-78"/>
                <a:cs typeface="Andalus" panose="02020603050405020304" pitchFamily="18" charset="-78"/>
              </a:rPr>
              <a:t/>
            </a:r>
            <a:br>
              <a:rPr lang="tr-TR" altLang="tr-TR" sz="2400" dirty="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3100" dirty="0" smtClean="0">
                <a:solidFill>
                  <a:schemeClr val="bg1"/>
                </a:solidFill>
                <a:latin typeface="Andalus" panose="02020603050405020304" pitchFamily="18" charset="-78"/>
                <a:cs typeface="Andalus" panose="02020603050405020304" pitchFamily="18" charset="-78"/>
              </a:rPr>
              <a:t>Tarım ve Balıkçılık Ürünlerinin İşlenmesi ve  </a:t>
            </a:r>
            <a:br>
              <a:rPr lang="tr-TR" altLang="tr-TR" sz="3100" dirty="0" smtClean="0">
                <a:solidFill>
                  <a:schemeClr val="bg1"/>
                </a:solidFill>
                <a:latin typeface="Andalus" panose="02020603050405020304" pitchFamily="18" charset="-78"/>
                <a:cs typeface="Andalus" panose="02020603050405020304" pitchFamily="18" charset="-78"/>
              </a:rPr>
            </a:br>
            <a:r>
              <a:rPr lang="tr-TR" altLang="tr-TR" sz="3100" dirty="0" smtClean="0">
                <a:solidFill>
                  <a:schemeClr val="bg1"/>
                </a:solidFill>
                <a:latin typeface="Andalus" panose="02020603050405020304" pitchFamily="18" charset="-78"/>
                <a:cs typeface="Andalus" panose="02020603050405020304" pitchFamily="18" charset="-78"/>
              </a:rPr>
              <a:t>Pazarlanmasına İle İlgili Fiziksel Varlıklara </a:t>
            </a:r>
            <a:br>
              <a:rPr lang="tr-TR" altLang="tr-TR" sz="3100" dirty="0" smtClean="0">
                <a:solidFill>
                  <a:schemeClr val="bg1"/>
                </a:solidFill>
                <a:latin typeface="Andalus" panose="02020603050405020304" pitchFamily="18" charset="-78"/>
                <a:cs typeface="Andalus" panose="02020603050405020304" pitchFamily="18" charset="-78"/>
              </a:rPr>
            </a:br>
            <a:r>
              <a:rPr lang="tr-TR" altLang="tr-TR" sz="3100" dirty="0" smtClean="0">
                <a:solidFill>
                  <a:schemeClr val="bg1"/>
                </a:solidFill>
                <a:latin typeface="Andalus" panose="02020603050405020304" pitchFamily="18" charset="-78"/>
                <a:cs typeface="Andalus" panose="02020603050405020304" pitchFamily="18" charset="-78"/>
              </a:rPr>
              <a:t>Yönelik Yatırımlar</a:t>
            </a:r>
            <a:r>
              <a:rPr lang="tr-TR" altLang="tr-TR" sz="3100" dirty="0">
                <a:solidFill>
                  <a:schemeClr val="bg1"/>
                </a:solidFill>
                <a:latin typeface="Andalus" panose="02020603050405020304" pitchFamily="18" charset="-78"/>
                <a:cs typeface="Andalus" panose="02020603050405020304" pitchFamily="18" charset="-78"/>
              </a:rPr>
              <a:t/>
            </a:r>
            <a:br>
              <a:rPr lang="tr-TR" altLang="tr-TR" sz="3100" dirty="0">
                <a:solidFill>
                  <a:schemeClr val="bg1"/>
                </a:solidFill>
                <a:latin typeface="Andalus" panose="02020603050405020304" pitchFamily="18" charset="-78"/>
                <a:cs typeface="Andalus" panose="02020603050405020304" pitchFamily="18" charset="-78"/>
              </a:rPr>
            </a:br>
            <a:r>
              <a:rPr lang="tr-TR" altLang="tr-TR" sz="3100" dirty="0" smtClean="0">
                <a:solidFill>
                  <a:schemeClr val="bg1"/>
                </a:solidFill>
                <a:latin typeface="Andalus" panose="02020603050405020304" pitchFamily="18" charset="-78"/>
                <a:cs typeface="Andalus" panose="02020603050405020304" pitchFamily="18" charset="-78"/>
              </a:rPr>
              <a:t/>
            </a:r>
            <a:br>
              <a:rPr lang="tr-TR" altLang="tr-TR" sz="3100" dirty="0" smtClean="0">
                <a:solidFill>
                  <a:schemeClr val="bg1"/>
                </a:solidFill>
                <a:latin typeface="Andalus" panose="02020603050405020304" pitchFamily="18" charset="-78"/>
                <a:cs typeface="Andalus" panose="02020603050405020304" pitchFamily="18" charset="-78"/>
              </a:rPr>
            </a:br>
            <a:r>
              <a:rPr lang="tr-TR" altLang="tr-TR" sz="2400" dirty="0">
                <a:solidFill>
                  <a:schemeClr val="bg1"/>
                </a:solidFill>
                <a:latin typeface="Andalus" panose="02020603050405020304" pitchFamily="18" charset="-78"/>
                <a:cs typeface="Andalus" panose="02020603050405020304" pitchFamily="18" charset="-78"/>
              </a:rPr>
              <a:t/>
            </a:r>
            <a:br>
              <a:rPr lang="tr-TR" altLang="tr-TR" sz="2400" dirty="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700" dirty="0" err="1" smtClean="0">
                <a:solidFill>
                  <a:schemeClr val="bg1"/>
                </a:solidFill>
                <a:latin typeface="Andalus" panose="02020603050405020304" pitchFamily="18" charset="-78"/>
                <a:cs typeface="Andalus" panose="02020603050405020304" pitchFamily="18" charset="-78"/>
              </a:rPr>
              <a:t>Dr.İbrahim</a:t>
            </a:r>
            <a:r>
              <a:rPr lang="tr-TR" altLang="tr-TR" sz="2700" dirty="0" smtClean="0">
                <a:solidFill>
                  <a:schemeClr val="bg1"/>
                </a:solidFill>
                <a:latin typeface="Andalus" panose="02020603050405020304" pitchFamily="18" charset="-78"/>
                <a:cs typeface="Andalus" panose="02020603050405020304" pitchFamily="18" charset="-78"/>
              </a:rPr>
              <a:t> MUTLU</a:t>
            </a:r>
            <a:br>
              <a:rPr lang="tr-TR" altLang="tr-TR" sz="2700" dirty="0" smtClean="0">
                <a:solidFill>
                  <a:schemeClr val="bg1"/>
                </a:solidFill>
                <a:latin typeface="Andalus" panose="02020603050405020304" pitchFamily="18" charset="-78"/>
                <a:cs typeface="Andalus" panose="02020603050405020304" pitchFamily="18" charset="-78"/>
              </a:rPr>
            </a:br>
            <a:r>
              <a:rPr lang="tr-TR" altLang="tr-TR" sz="2700" dirty="0" smtClean="0">
                <a:solidFill>
                  <a:schemeClr val="bg1"/>
                </a:solidFill>
                <a:latin typeface="Andalus" panose="02020603050405020304" pitchFamily="18" charset="-78"/>
                <a:cs typeface="Andalus" panose="02020603050405020304" pitchFamily="18" charset="-78"/>
              </a:rPr>
              <a:t>AB Yapısal Uyum Yönetim Otoritesi</a:t>
            </a:r>
            <a:br>
              <a:rPr lang="tr-TR" altLang="tr-TR" sz="2700" dirty="0" smtClean="0">
                <a:solidFill>
                  <a:schemeClr val="bg1"/>
                </a:solidFill>
                <a:latin typeface="Andalus" panose="02020603050405020304" pitchFamily="18" charset="-78"/>
                <a:cs typeface="Andalus" panose="02020603050405020304" pitchFamily="18" charset="-78"/>
              </a:rPr>
            </a:br>
            <a:r>
              <a:rPr lang="tr-TR" altLang="tr-TR" sz="2700" dirty="0" smtClean="0">
                <a:solidFill>
                  <a:schemeClr val="bg1"/>
                </a:solidFill>
                <a:latin typeface="Andalus" panose="02020603050405020304" pitchFamily="18" charset="-78"/>
                <a:cs typeface="Andalus" panose="02020603050405020304" pitchFamily="18" charset="-78"/>
              </a:rPr>
              <a:t/>
            </a:r>
            <a:br>
              <a:rPr lang="tr-TR" altLang="tr-TR" sz="27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r>
              <a:rPr lang="tr-TR" altLang="tr-TR" sz="2400" dirty="0" smtClean="0">
                <a:solidFill>
                  <a:schemeClr val="bg1"/>
                </a:solidFill>
                <a:latin typeface="Andalus" panose="02020603050405020304" pitchFamily="18" charset="-78"/>
                <a:cs typeface="Andalus" panose="02020603050405020304" pitchFamily="18" charset="-78"/>
              </a:rPr>
              <a:t/>
            </a:r>
            <a:br>
              <a:rPr lang="tr-TR" altLang="tr-TR" sz="2400" dirty="0" smtClean="0">
                <a:solidFill>
                  <a:schemeClr val="bg1"/>
                </a:solidFill>
                <a:latin typeface="Andalus" panose="02020603050405020304" pitchFamily="18" charset="-78"/>
                <a:cs typeface="Andalus" panose="02020603050405020304" pitchFamily="18" charset="-78"/>
              </a:rPr>
            </a:br>
            <a:endParaRPr lang="en-US" altLang="tr-TR" sz="2400" dirty="0" smtClean="0">
              <a:solidFill>
                <a:schemeClr val="bg1"/>
              </a:solidFill>
              <a:latin typeface="Andalus" panose="02020603050405020304" pitchFamily="18" charset="-78"/>
              <a:cs typeface="Andalus" panose="02020603050405020304" pitchFamily="18" charset="-78"/>
            </a:endParaRPr>
          </a:p>
        </p:txBody>
      </p:sp>
      <p:sp>
        <p:nvSpPr>
          <p:cNvPr id="2052" name="Rectangle 10"/>
          <p:cNvSpPr>
            <a:spLocks noChangeArrowheads="1"/>
          </p:cNvSpPr>
          <p:nvPr/>
        </p:nvSpPr>
        <p:spPr bwMode="auto">
          <a:xfrm>
            <a:off x="5345723" y="640080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tr-TR" altLang="tr-TR" sz="2400" dirty="0"/>
          </a:p>
        </p:txBody>
      </p:sp>
    </p:spTree>
    <p:extLst>
      <p:ext uri="{BB962C8B-B14F-4D97-AF65-F5344CB8AC3E}">
        <p14:creationId xmlns:p14="http://schemas.microsoft.com/office/powerpoint/2010/main" val="143919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2</a:t>
            </a:fld>
            <a:r>
              <a:rPr lang="tr-TR" smtClean="0"/>
              <a:t> / 18</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8148"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endParaRPr lang="tr-TR" sz="1800" b="1" dirty="0">
              <a:latin typeface="Andalus" panose="02020603050405020304" pitchFamily="18" charset="-78"/>
              <a:cs typeface="Andalus" panose="02020603050405020304" pitchFamily="18" charset="-78"/>
            </a:endParaRPr>
          </a:p>
        </p:txBody>
      </p:sp>
      <p:sp>
        <p:nvSpPr>
          <p:cNvPr id="8" name="İçerik Yer Tutucusu 2"/>
          <p:cNvSpPr txBox="1">
            <a:spLocks/>
          </p:cNvSpPr>
          <p:nvPr/>
        </p:nvSpPr>
        <p:spPr>
          <a:xfrm>
            <a:off x="323850" y="981075"/>
            <a:ext cx="8569325" cy="54451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spcBef>
                <a:spcPct val="0"/>
              </a:spcBef>
              <a:buFont typeface="Wingdings" panose="05000000000000000000" pitchFamily="2" charset="2"/>
              <a:buChar char="v"/>
              <a:defRPr/>
            </a:pPr>
            <a:endParaRPr lang="tr-TR" sz="2000" dirty="0" smtClean="0">
              <a:solidFill>
                <a:schemeClr val="tx1"/>
              </a:solidFill>
              <a:latin typeface="+mj-lt"/>
              <a:cs typeface="Times New Roman" pitchFamily="18" charset="0"/>
            </a:endParaRPr>
          </a:p>
        </p:txBody>
      </p:sp>
      <p:sp>
        <p:nvSpPr>
          <p:cNvPr id="2" name="Dikdörtgen 1"/>
          <p:cNvSpPr/>
          <p:nvPr/>
        </p:nvSpPr>
        <p:spPr>
          <a:xfrm>
            <a:off x="323849" y="1582341"/>
            <a:ext cx="8398119" cy="4801314"/>
          </a:xfrm>
          <a:prstGeom prst="rect">
            <a:avLst/>
          </a:prstGeom>
        </p:spPr>
        <p:txBody>
          <a:bodyPr wrap="square">
            <a:spAutoFit/>
          </a:bodyPr>
          <a:lstStyle/>
          <a:p>
            <a:pPr algn="just"/>
            <a:r>
              <a:rPr lang="tr-TR" dirty="0" smtClean="0">
                <a:latin typeface="Bell MT" panose="02020503060305020303" pitchFamily="18" charset="0"/>
                <a:cs typeface="Andalus"/>
              </a:rPr>
              <a:t>Genel ve spesifik amaçlar ;</a:t>
            </a:r>
          </a:p>
          <a:p>
            <a:pPr algn="just"/>
            <a:r>
              <a:rPr lang="tr-TR" dirty="0" smtClean="0">
                <a:latin typeface="Bell MT" panose="02020503060305020303" pitchFamily="18" charset="0"/>
                <a:cs typeface="Andalus"/>
              </a:rPr>
              <a:t>Genel Amaç;</a:t>
            </a:r>
          </a:p>
          <a:p>
            <a:pPr algn="just"/>
            <a:endParaRPr lang="tr-TR" dirty="0">
              <a:latin typeface="Bell MT" panose="02020503060305020303" pitchFamily="18" charset="0"/>
              <a:cs typeface="Andalus"/>
            </a:endParaRPr>
          </a:p>
          <a:p>
            <a:pPr marL="285750" indent="-285750" algn="just">
              <a:buFont typeface="Wingdings" panose="05000000000000000000" pitchFamily="2" charset="2"/>
              <a:buChar char="v"/>
            </a:pPr>
            <a:r>
              <a:rPr lang="tr-TR" dirty="0" smtClean="0">
                <a:latin typeface="Bell MT" panose="02020503060305020303" pitchFamily="18" charset="0"/>
                <a:cs typeface="Andalus"/>
              </a:rPr>
              <a:t>Ortak </a:t>
            </a:r>
            <a:r>
              <a:rPr lang="tr-TR" dirty="0">
                <a:latin typeface="Bell MT" panose="02020503060305020303" pitchFamily="18" charset="0"/>
                <a:cs typeface="Andalus"/>
              </a:rPr>
              <a:t>Tarım Politikası ile AB’ye katılım sürecindeki ilgili diğer politikalara ilişkin </a:t>
            </a:r>
            <a:r>
              <a:rPr lang="tr-TR" dirty="0" smtClean="0">
                <a:latin typeface="Bell MT" panose="02020503060305020303" pitchFamily="18" charset="0"/>
                <a:cs typeface="Andalus"/>
              </a:rPr>
              <a:t>müktesebatın uygulanmasına yönelik Türkiye’nin hazırlık sürecine katkı sağlamak</a:t>
            </a:r>
            <a:r>
              <a:rPr lang="tr-TR" dirty="0">
                <a:latin typeface="Bell MT" panose="02020503060305020303" pitchFamily="18" charset="0"/>
                <a:cs typeface="Andalus"/>
              </a:rPr>
              <a:t>. </a:t>
            </a:r>
            <a:endParaRPr lang="tr-TR" dirty="0" smtClean="0">
              <a:latin typeface="Bell MT" panose="02020503060305020303" pitchFamily="18" charset="0"/>
              <a:cs typeface="Andalus"/>
            </a:endParaRPr>
          </a:p>
          <a:p>
            <a:pPr marL="285750" indent="-285750" algn="just">
              <a:buFont typeface="Wingdings" panose="05000000000000000000" pitchFamily="2" charset="2"/>
              <a:buChar char="v"/>
            </a:pPr>
            <a:r>
              <a:rPr lang="tr-TR" dirty="0" smtClean="0">
                <a:latin typeface="Bell MT" panose="02020503060305020303" pitchFamily="18" charset="0"/>
                <a:cs typeface="Andalus"/>
              </a:rPr>
              <a:t>Gıda </a:t>
            </a:r>
            <a:r>
              <a:rPr lang="tr-TR" dirty="0">
                <a:latin typeface="Bell MT" panose="02020503060305020303" pitchFamily="18" charset="0"/>
                <a:cs typeface="Andalus"/>
              </a:rPr>
              <a:t>işleme sektörünün sürdürülebilir adaptasyonuna </a:t>
            </a:r>
            <a:r>
              <a:rPr lang="tr-TR" dirty="0" smtClean="0">
                <a:latin typeface="Bell MT" panose="02020503060305020303" pitchFamily="18" charset="0"/>
                <a:cs typeface="Andalus"/>
              </a:rPr>
              <a:t>katkıda bulunmak ve iç pazarda daha kolay rekabet etmelerini sağlamak.</a:t>
            </a:r>
          </a:p>
          <a:p>
            <a:pPr algn="just"/>
            <a:endParaRPr lang="tr-TR" dirty="0" smtClean="0">
              <a:latin typeface="Bell MT" panose="02020503060305020303" pitchFamily="18" charset="0"/>
              <a:cs typeface="Andalus"/>
            </a:endParaRPr>
          </a:p>
          <a:p>
            <a:pPr algn="just"/>
            <a:r>
              <a:rPr lang="tr-TR" dirty="0">
                <a:latin typeface="Bell MT" panose="02020503060305020303" pitchFamily="18" charset="0"/>
                <a:cs typeface="Andalus"/>
              </a:rPr>
              <a:t>	-</a:t>
            </a:r>
            <a:r>
              <a:rPr lang="tr-TR" dirty="0" smtClean="0">
                <a:latin typeface="Bell MT" panose="02020503060305020303" pitchFamily="18" charset="0"/>
                <a:cs typeface="Andalus"/>
              </a:rPr>
              <a:t>Tarım ürünleri için yeni Pazar fırsatları yaratılması</a:t>
            </a:r>
            <a:r>
              <a:rPr lang="tr-TR" dirty="0">
                <a:latin typeface="Bell MT" panose="02020503060305020303" pitchFamily="18" charset="0"/>
                <a:cs typeface="Andalus"/>
              </a:rPr>
              <a:t>, </a:t>
            </a:r>
            <a:endParaRPr lang="tr-TR" dirty="0" smtClean="0">
              <a:latin typeface="Bell MT" panose="02020503060305020303" pitchFamily="18" charset="0"/>
              <a:cs typeface="Andalus"/>
            </a:endParaRPr>
          </a:p>
          <a:p>
            <a:pPr algn="just"/>
            <a:r>
              <a:rPr lang="tr-TR" dirty="0" smtClean="0">
                <a:latin typeface="Bell MT" panose="02020503060305020303" pitchFamily="18" charset="0"/>
                <a:cs typeface="Andalus"/>
              </a:rPr>
              <a:t>	-Yeni teknolojiler ve inovasyonun benimsenmesi</a:t>
            </a:r>
            <a:r>
              <a:rPr lang="tr-TR" dirty="0">
                <a:latin typeface="Bell MT" panose="02020503060305020303" pitchFamily="18" charset="0"/>
                <a:cs typeface="Andalus"/>
              </a:rPr>
              <a:t>, </a:t>
            </a:r>
            <a:endParaRPr lang="tr-TR" dirty="0" smtClean="0">
              <a:latin typeface="Bell MT" panose="02020503060305020303" pitchFamily="18" charset="0"/>
              <a:cs typeface="Andalus"/>
            </a:endParaRPr>
          </a:p>
          <a:p>
            <a:pPr algn="just"/>
            <a:r>
              <a:rPr lang="tr-TR" dirty="0">
                <a:latin typeface="Bell MT" panose="02020503060305020303" pitchFamily="18" charset="0"/>
                <a:cs typeface="Andalus"/>
              </a:rPr>
              <a:t>	</a:t>
            </a:r>
            <a:r>
              <a:rPr lang="tr-TR" dirty="0" smtClean="0">
                <a:latin typeface="Bell MT" panose="02020503060305020303" pitchFamily="18" charset="0"/>
                <a:cs typeface="Andalus"/>
              </a:rPr>
              <a:t>-AB standartlarına uyum konusuna önem verilmesi</a:t>
            </a:r>
          </a:p>
          <a:p>
            <a:pPr algn="just"/>
            <a:endParaRPr lang="tr-TR" dirty="0" smtClean="0">
              <a:latin typeface="Bell MT" panose="02020503060305020303" pitchFamily="18" charset="0"/>
              <a:cs typeface="Andalus"/>
            </a:endParaRPr>
          </a:p>
          <a:p>
            <a:pPr algn="just"/>
            <a:r>
              <a:rPr lang="tr-TR" dirty="0" smtClean="0">
                <a:latin typeface="Bell MT" panose="02020503060305020303" pitchFamily="18" charset="0"/>
                <a:cs typeface="Andalus"/>
              </a:rPr>
              <a:t>Spesifik Amaçlar;  </a:t>
            </a:r>
          </a:p>
          <a:p>
            <a:pPr algn="just"/>
            <a:endParaRPr lang="tr-TR" dirty="0" smtClean="0">
              <a:latin typeface="Bell MT" panose="02020503060305020303" pitchFamily="18" charset="0"/>
              <a:cs typeface="Andalus"/>
            </a:endParaRPr>
          </a:p>
          <a:p>
            <a:pPr marL="285750" indent="-285750" algn="just">
              <a:buFont typeface="Wingdings" panose="05000000000000000000" pitchFamily="2" charset="2"/>
              <a:buChar char="v"/>
            </a:pPr>
            <a:r>
              <a:rPr lang="tr-TR" dirty="0" smtClean="0">
                <a:latin typeface="Bell MT" panose="02020503060305020303" pitchFamily="18" charset="0"/>
                <a:cs typeface="Andalus"/>
              </a:rPr>
              <a:t>Atıkların </a:t>
            </a:r>
            <a:r>
              <a:rPr lang="tr-TR" dirty="0">
                <a:latin typeface="Bell MT" panose="02020503060305020303" pitchFamily="18" charset="0"/>
                <a:cs typeface="Andalus"/>
              </a:rPr>
              <a:t>tasfiyesi, yenilenebilir enerjilerin kullanılması ve çevre dostu yatırımların desteklenmesi. </a:t>
            </a:r>
            <a:endParaRPr lang="tr-TR" dirty="0" smtClean="0">
              <a:latin typeface="Bell MT" panose="02020503060305020303" pitchFamily="18" charset="0"/>
              <a:cs typeface="Andalus"/>
            </a:endParaRPr>
          </a:p>
          <a:p>
            <a:pPr marL="285750" indent="-285750" algn="just">
              <a:buFont typeface="Wingdings" panose="05000000000000000000" pitchFamily="2" charset="2"/>
              <a:buChar char="v"/>
            </a:pPr>
            <a:r>
              <a:rPr lang="tr-TR" dirty="0" smtClean="0">
                <a:latin typeface="Bell MT" panose="02020503060305020303" pitchFamily="18" charset="0"/>
                <a:cs typeface="Andalus"/>
              </a:rPr>
              <a:t>Yeni işler yaratarak istihdama katkı sağlanması</a:t>
            </a:r>
            <a:endParaRPr lang="tr-TR" dirty="0">
              <a:latin typeface="Bell MT" panose="02020503060305020303" pitchFamily="18" charset="0"/>
              <a:cs typeface="Andalus"/>
            </a:endParaRPr>
          </a:p>
        </p:txBody>
      </p:sp>
    </p:spTree>
    <p:extLst>
      <p:ext uri="{BB962C8B-B14F-4D97-AF65-F5344CB8AC3E}">
        <p14:creationId xmlns:p14="http://schemas.microsoft.com/office/powerpoint/2010/main" val="670107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073427"/>
          </a:xfrm>
        </p:spPr>
        <p:txBody>
          <a:bodyPr>
            <a:noAutofit/>
          </a:bodyPr>
          <a:lstStyle/>
          <a:p>
            <a:pPr marL="0" indent="0">
              <a:buNone/>
            </a:pPr>
            <a:r>
              <a:rPr lang="tr-TR" sz="1800" dirty="0" smtClean="0">
                <a:latin typeface="Bell MT" panose="02020503060305020303" pitchFamily="18" charset="0"/>
                <a:cs typeface="Andalus"/>
              </a:rPr>
              <a:t>Sektörler özelinde</a:t>
            </a:r>
            <a:r>
              <a:rPr lang="tr-TR" sz="1800" dirty="0">
                <a:latin typeface="Bell MT" panose="02020503060305020303" pitchFamily="18" charset="0"/>
                <a:cs typeface="Andalus"/>
              </a:rPr>
              <a:t>; </a:t>
            </a:r>
            <a:endParaRPr lang="tr-TR" sz="1800" dirty="0" smtClean="0">
              <a:latin typeface="Bell MT" panose="02020503060305020303" pitchFamily="18" charset="0"/>
              <a:cs typeface="Andalus"/>
            </a:endParaRPr>
          </a:p>
          <a:p>
            <a:pPr algn="just">
              <a:buFont typeface="Wingdings" panose="05000000000000000000" pitchFamily="2" charset="2"/>
              <a:buChar char="v"/>
            </a:pPr>
            <a:r>
              <a:rPr lang="tr-TR" sz="1800" dirty="0" smtClean="0">
                <a:latin typeface="Bell MT" panose="02020503060305020303" pitchFamily="18" charset="0"/>
                <a:cs typeface="Andalus"/>
              </a:rPr>
              <a:t>Süt </a:t>
            </a:r>
            <a:r>
              <a:rPr lang="tr-TR" sz="1800" dirty="0">
                <a:latin typeface="Bell MT" panose="02020503060305020303" pitchFamily="18" charset="0"/>
                <a:cs typeface="Andalus"/>
              </a:rPr>
              <a:t>toplama ve işleme soğuk zincirinin geliştirilmesi, küçük ve orta ölçekli süt toplama merkezleri ve süt işleyen işletmelerin üretim kapasitelerinin artırılması ve süt ürünlerinin kalitesinin geliştirilmesi. </a:t>
            </a:r>
            <a:endParaRPr lang="tr-TR" sz="1800" dirty="0" smtClean="0">
              <a:latin typeface="Bell MT" panose="02020503060305020303" pitchFamily="18" charset="0"/>
              <a:cs typeface="Andalus"/>
            </a:endParaRPr>
          </a:p>
          <a:p>
            <a:pPr algn="just">
              <a:buFont typeface="Wingdings" panose="05000000000000000000" pitchFamily="2" charset="2"/>
              <a:buChar char="v"/>
            </a:pPr>
            <a:r>
              <a:rPr lang="tr-TR" sz="1800" dirty="0" smtClean="0">
                <a:latin typeface="Bell MT" panose="02020503060305020303" pitchFamily="18" charset="0"/>
                <a:cs typeface="Andalus"/>
              </a:rPr>
              <a:t>Sığır</a:t>
            </a:r>
            <a:r>
              <a:rPr lang="tr-TR" sz="1800" dirty="0">
                <a:latin typeface="Bell MT" panose="02020503060305020303" pitchFamily="18" charset="0"/>
                <a:cs typeface="Andalus"/>
              </a:rPr>
              <a:t>, manda, koyun, keçi </a:t>
            </a:r>
            <a:r>
              <a:rPr lang="tr-TR" sz="1800" dirty="0" smtClean="0">
                <a:latin typeface="Bell MT" panose="02020503060305020303" pitchFamily="18" charset="0"/>
                <a:cs typeface="Andalus"/>
              </a:rPr>
              <a:t>ve kanatlılar için mevcut kesimhanelerin ve et işleme tesislerinin yenilenmesi. </a:t>
            </a:r>
            <a:r>
              <a:rPr lang="tr-TR" sz="1800" dirty="0" smtClean="0">
                <a:solidFill>
                  <a:srgbClr val="FF0000"/>
                </a:solidFill>
                <a:latin typeface="Bell MT" panose="02020503060305020303" pitchFamily="18" charset="0"/>
                <a:cs typeface="Andalus"/>
              </a:rPr>
              <a:t>(</a:t>
            </a:r>
            <a:r>
              <a:rPr lang="tr-TR" sz="1800" dirty="0" smtClean="0">
                <a:solidFill>
                  <a:srgbClr val="FF0000"/>
                </a:solidFill>
                <a:latin typeface="Bell MT" panose="02020503060305020303" pitchFamily="18" charset="0"/>
                <a:cs typeface="Andalus"/>
              </a:rPr>
              <a:t>Belirtilen </a:t>
            </a:r>
            <a:r>
              <a:rPr lang="tr-TR" sz="1800" dirty="0">
                <a:solidFill>
                  <a:srgbClr val="FF0000"/>
                </a:solidFill>
                <a:latin typeface="Bell MT" panose="02020503060305020303" pitchFamily="18" charset="0"/>
                <a:cs typeface="Andalus"/>
              </a:rPr>
              <a:t>illerde yeni kanatlı kesimhaneleri </a:t>
            </a:r>
            <a:r>
              <a:rPr lang="tr-TR" sz="1800" dirty="0" smtClean="0">
                <a:solidFill>
                  <a:srgbClr val="FF0000"/>
                </a:solidFill>
                <a:latin typeface="Bell MT" panose="02020503060305020303" pitchFamily="18" charset="0"/>
                <a:cs typeface="Andalus"/>
              </a:rPr>
              <a:t>ve </a:t>
            </a:r>
            <a:r>
              <a:rPr lang="tr-TR" sz="1800" dirty="0">
                <a:solidFill>
                  <a:srgbClr val="FF0000"/>
                </a:solidFill>
                <a:latin typeface="Bell MT" panose="02020503060305020303" pitchFamily="18" charset="0"/>
                <a:cs typeface="Andalus"/>
              </a:rPr>
              <a:t>yeni kanatlı parçalama tesisleri (Kastamonu, Mersin, Çankırı’da) kurulması uygundur</a:t>
            </a:r>
            <a:r>
              <a:rPr lang="tr-TR" sz="1800" dirty="0" smtClean="0">
                <a:solidFill>
                  <a:srgbClr val="FF0000"/>
                </a:solidFill>
                <a:latin typeface="Bell MT" panose="02020503060305020303" pitchFamily="18" charset="0"/>
                <a:cs typeface="Andalus"/>
              </a:rPr>
              <a:t>.)</a:t>
            </a:r>
            <a:endParaRPr lang="tr-TR" sz="1800" dirty="0" smtClean="0">
              <a:solidFill>
                <a:srgbClr val="FF0000"/>
              </a:solidFill>
              <a:latin typeface="Bell MT" panose="02020503060305020303" pitchFamily="18" charset="0"/>
              <a:cs typeface="Andalus"/>
            </a:endParaRPr>
          </a:p>
          <a:p>
            <a:pPr algn="just">
              <a:buFont typeface="Wingdings" panose="05000000000000000000" pitchFamily="2" charset="2"/>
              <a:buChar char="v"/>
            </a:pPr>
            <a:r>
              <a:rPr lang="tr-TR" sz="1800" dirty="0" smtClean="0">
                <a:latin typeface="Bell MT" panose="02020503060305020303" pitchFamily="18" charset="0"/>
                <a:cs typeface="Andalus"/>
              </a:rPr>
              <a:t>Su </a:t>
            </a:r>
            <a:r>
              <a:rPr lang="tr-TR" sz="1800" dirty="0">
                <a:latin typeface="Bell MT" panose="02020503060305020303" pitchFamily="18" charset="0"/>
                <a:cs typeface="Andalus"/>
              </a:rPr>
              <a:t>ürünleri işleme konusunda, AB standartlarına ulaşmak ve hasat sonrası kayıpları asgari düzeye indirmek için soğuk zincirin kurulması. Küçük ve orta ölçekli işleme kuruluşları, kapasitelerinin artırılması ve süreçlerinin modernizasyonunun sağlanması konusunda desteklenecektir. </a:t>
            </a:r>
            <a:endParaRPr lang="tr-TR" sz="1800" dirty="0" smtClean="0">
              <a:latin typeface="Bell MT" panose="02020503060305020303" pitchFamily="18" charset="0"/>
              <a:cs typeface="Andalus"/>
            </a:endParaRPr>
          </a:p>
          <a:p>
            <a:pPr algn="just">
              <a:buFont typeface="Wingdings" panose="05000000000000000000" pitchFamily="2" charset="2"/>
              <a:buChar char="v"/>
            </a:pPr>
            <a:r>
              <a:rPr lang="tr-TR" sz="1800" dirty="0" smtClean="0">
                <a:latin typeface="Bell MT" panose="02020503060305020303" pitchFamily="18" charset="0"/>
                <a:cs typeface="Andalus"/>
              </a:rPr>
              <a:t>Meyve </a:t>
            </a:r>
            <a:r>
              <a:rPr lang="tr-TR" sz="1800" dirty="0">
                <a:latin typeface="Bell MT" panose="02020503060305020303" pitchFamily="18" charset="0"/>
                <a:cs typeface="Andalus"/>
              </a:rPr>
              <a:t>ve sebze sektöründe; hasat sonrası kayıpların azaltılması, soğuk hava depolama ve kurutma tesisleri kapasitelerinin geliştirilmesi ve işletmelerin AB standartlarına </a:t>
            </a:r>
            <a:r>
              <a:rPr lang="tr-TR" sz="1800" dirty="0" smtClean="0">
                <a:latin typeface="Bell MT" panose="02020503060305020303" pitchFamily="18" charset="0"/>
                <a:cs typeface="Andalus"/>
              </a:rPr>
              <a:t>uyumunun sağlanması çevreyi kirleten üretim süreçlerinin ortadan kaldırılması</a:t>
            </a:r>
            <a:r>
              <a:rPr lang="tr-TR" sz="1800" dirty="0">
                <a:latin typeface="Bell MT" panose="02020503060305020303" pitchFamily="18" charset="0"/>
                <a:cs typeface="Andalus"/>
              </a:rPr>
              <a:t>. </a:t>
            </a:r>
          </a:p>
        </p:txBody>
      </p:sp>
    </p:spTree>
    <p:extLst>
      <p:ext uri="{BB962C8B-B14F-4D97-AF65-F5344CB8AC3E}">
        <p14:creationId xmlns:p14="http://schemas.microsoft.com/office/powerpoint/2010/main" val="1154046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29600" cy="5433467"/>
          </a:xfrm>
        </p:spPr>
        <p:txBody>
          <a:bodyPr>
            <a:normAutofit lnSpcReduction="10000"/>
          </a:bodyPr>
          <a:lstStyle/>
          <a:p>
            <a:pPr marL="0" lvl="0" indent="0">
              <a:buNone/>
            </a:pPr>
            <a:r>
              <a:rPr lang="tr-TR" sz="2000" i="1" dirty="0" smtClean="0">
                <a:solidFill>
                  <a:schemeClr val="accent1"/>
                </a:solidFill>
                <a:latin typeface="Andalus" panose="02020603050405020304" pitchFamily="18" charset="-78"/>
                <a:cs typeface="Andalus" panose="02020603050405020304" pitchFamily="18" charset="-78"/>
              </a:rPr>
              <a:t>Uygun Harcamaları;</a:t>
            </a:r>
          </a:p>
          <a:p>
            <a:pPr lvl="0" algn="just"/>
            <a:r>
              <a:rPr lang="tr-TR" sz="2000" dirty="0" smtClean="0">
                <a:latin typeface="Andalus" panose="02020603050405020304" pitchFamily="18" charset="-78"/>
                <a:cs typeface="Andalus" panose="02020603050405020304" pitchFamily="18" charset="-78"/>
              </a:rPr>
              <a:t>Yapım İşleri;</a:t>
            </a:r>
          </a:p>
          <a:p>
            <a:pPr marL="0" indent="0" algn="just">
              <a:buNone/>
            </a:pPr>
            <a:r>
              <a:rPr lang="tr-TR" sz="2000" dirty="0" smtClean="0">
                <a:latin typeface="Andalus" panose="02020603050405020304" pitchFamily="18" charset="-78"/>
                <a:cs typeface="Andalus" panose="02020603050405020304" pitchFamily="18" charset="-78"/>
              </a:rPr>
              <a:t>	-Taşınmaz </a:t>
            </a:r>
            <a:r>
              <a:rPr lang="tr-TR" sz="2000" dirty="0">
                <a:latin typeface="Andalus" panose="02020603050405020304" pitchFamily="18" charset="-78"/>
                <a:cs typeface="Andalus" panose="02020603050405020304" pitchFamily="18" charset="-78"/>
              </a:rPr>
              <a:t>malların inşası yapımı, iyileştirilmesi ve modernizasyonu </a:t>
            </a:r>
          </a:p>
          <a:p>
            <a:pPr marL="0" lvl="0" indent="0" algn="just">
              <a:buNone/>
            </a:pPr>
            <a:endParaRPr lang="tr-TR" sz="2000" dirty="0" smtClean="0">
              <a:latin typeface="Andalus" panose="02020603050405020304" pitchFamily="18" charset="-78"/>
              <a:cs typeface="Andalus" panose="02020603050405020304" pitchFamily="18" charset="-78"/>
            </a:endParaRPr>
          </a:p>
          <a:p>
            <a:pPr lvl="0" algn="just"/>
            <a:r>
              <a:rPr lang="tr-TR" sz="2000" dirty="0" smtClean="0">
                <a:latin typeface="Andalus" panose="02020603050405020304" pitchFamily="18" charset="-78"/>
                <a:cs typeface="Andalus" panose="02020603050405020304" pitchFamily="18" charset="-78"/>
              </a:rPr>
              <a:t>Makine/Ekipman alımı;</a:t>
            </a:r>
          </a:p>
          <a:p>
            <a:pPr marL="457200" lvl="1" indent="0" algn="just">
              <a:buNone/>
            </a:pPr>
            <a:r>
              <a:rPr lang="tr-TR" sz="2000" dirty="0">
                <a:latin typeface="Andalus" panose="02020603050405020304" pitchFamily="18" charset="-78"/>
                <a:cs typeface="Andalus" panose="02020603050405020304" pitchFamily="18" charset="-78"/>
              </a:rPr>
              <a:t>	</a:t>
            </a:r>
            <a:r>
              <a:rPr lang="tr-TR" sz="2000" dirty="0" smtClean="0">
                <a:latin typeface="Andalus" panose="02020603050405020304" pitchFamily="18" charset="-78"/>
                <a:cs typeface="Andalus" panose="02020603050405020304" pitchFamily="18" charset="-78"/>
              </a:rPr>
              <a:t>-</a:t>
            </a:r>
            <a:r>
              <a:rPr lang="tr-TR" sz="2000" dirty="0">
                <a:latin typeface="Andalus" panose="02020603050405020304" pitchFamily="18" charset="-78"/>
                <a:cs typeface="Andalus" panose="02020603050405020304" pitchFamily="18" charset="-78"/>
              </a:rPr>
              <a:t>Bilgisayar yazılımı da dâhil olmak üzere yeni malzeme, araç gereç ve makinelerin alımı</a:t>
            </a:r>
          </a:p>
          <a:p>
            <a:pPr algn="just"/>
            <a:r>
              <a:rPr lang="tr-TR" sz="2000" dirty="0" smtClean="0">
                <a:latin typeface="Andalus" panose="02020603050405020304" pitchFamily="18" charset="-78"/>
                <a:cs typeface="Andalus" panose="02020603050405020304" pitchFamily="18" charset="-78"/>
              </a:rPr>
              <a:t>Hizmet alımları;</a:t>
            </a:r>
          </a:p>
          <a:p>
            <a:pPr marL="914400" lvl="2" indent="0" algn="just">
              <a:buNone/>
            </a:pPr>
            <a:r>
              <a:rPr lang="tr-TR" sz="2000" dirty="0" smtClean="0">
                <a:latin typeface="Andalus" panose="02020603050405020304" pitchFamily="18" charset="-78"/>
                <a:cs typeface="Andalus" panose="02020603050405020304" pitchFamily="18" charset="-78"/>
              </a:rPr>
              <a:t>-Mimarlık</a:t>
            </a:r>
            <a:r>
              <a:rPr lang="tr-TR" sz="2000" dirty="0">
                <a:latin typeface="Andalus" panose="02020603050405020304" pitchFamily="18" charset="-78"/>
                <a:cs typeface="Andalus" panose="02020603050405020304" pitchFamily="18" charset="-78"/>
              </a:rPr>
              <a:t>, mühendislik ve diğer danışmanlık ücretleri ile </a:t>
            </a:r>
            <a:r>
              <a:rPr lang="tr-TR" sz="2000" dirty="0" smtClean="0">
                <a:latin typeface="Andalus" panose="02020603050405020304" pitchFamily="18" charset="-78"/>
                <a:cs typeface="Andalus" panose="02020603050405020304" pitchFamily="18" charset="-78"/>
              </a:rPr>
              <a:t>fizibilite çalışmaları</a:t>
            </a:r>
            <a:r>
              <a:rPr lang="tr-TR" sz="2000" dirty="0">
                <a:latin typeface="Andalus" panose="02020603050405020304" pitchFamily="18" charset="-78"/>
                <a:cs typeface="Andalus" panose="02020603050405020304" pitchFamily="18" charset="-78"/>
              </a:rPr>
              <a:t>, lisans ve patent haklarının devralınmasına yönelik genel masraflar ve iş planı </a:t>
            </a:r>
            <a:r>
              <a:rPr lang="tr-TR" sz="2000" dirty="0" smtClean="0">
                <a:latin typeface="Andalus" panose="02020603050405020304" pitchFamily="18" charset="-78"/>
                <a:cs typeface="Andalus" panose="02020603050405020304" pitchFamily="18" charset="-78"/>
              </a:rPr>
              <a:t>masrafları</a:t>
            </a:r>
          </a:p>
          <a:p>
            <a:pPr marL="914400" lvl="2" indent="0" algn="just">
              <a:buNone/>
            </a:pPr>
            <a:endParaRPr lang="tr-TR" sz="2000" dirty="0" smtClean="0">
              <a:latin typeface="Andalus" panose="02020603050405020304" pitchFamily="18" charset="-78"/>
              <a:cs typeface="Andalus" panose="02020603050405020304" pitchFamily="18" charset="-78"/>
            </a:endParaRPr>
          </a:p>
          <a:p>
            <a:pPr algn="just"/>
            <a:r>
              <a:rPr lang="tr-TR" sz="2000" dirty="0" smtClean="0">
                <a:latin typeface="Andalus" panose="02020603050405020304" pitchFamily="18" charset="-78"/>
                <a:cs typeface="Andalus" panose="02020603050405020304" pitchFamily="18" charset="-78"/>
              </a:rPr>
              <a:t>Görünürlük harcamaları;</a:t>
            </a:r>
          </a:p>
          <a:p>
            <a:pPr marL="0" lvl="2" indent="0" algn="just">
              <a:buNone/>
            </a:pPr>
            <a:r>
              <a:rPr lang="tr-TR" sz="2000" dirty="0" smtClean="0">
                <a:latin typeface="Andalus" panose="02020603050405020304" pitchFamily="18" charset="-78"/>
                <a:cs typeface="Andalus" panose="02020603050405020304" pitchFamily="18" charset="-78"/>
              </a:rPr>
              <a:t>	-AB </a:t>
            </a:r>
            <a:r>
              <a:rPr lang="tr-TR" sz="2000" dirty="0">
                <a:latin typeface="Andalus" panose="02020603050405020304" pitchFamily="18" charset="-78"/>
                <a:cs typeface="Andalus" panose="02020603050405020304" pitchFamily="18" charset="-78"/>
              </a:rPr>
              <a:t>ve Türkiye ortak hibe desteğini belirten tabela veya billboard alımı</a:t>
            </a:r>
          </a:p>
          <a:p>
            <a:pPr marL="0" indent="0" algn="just">
              <a:buNone/>
            </a:pPr>
            <a:endParaRPr lang="tr-TR" sz="2000" dirty="0">
              <a:latin typeface="Andalus" panose="02020603050405020304" pitchFamily="18" charset="-78"/>
              <a:cs typeface="Andalus" panose="02020603050405020304" pitchFamily="18" charset="-78"/>
            </a:endParaRPr>
          </a:p>
          <a:p>
            <a:pPr marL="0" indent="0" algn="just">
              <a:buNone/>
            </a:pPr>
            <a:r>
              <a:rPr lang="tr-TR" sz="2000" i="1" dirty="0" smtClean="0">
                <a:solidFill>
                  <a:schemeClr val="accent1">
                    <a:lumMod val="75000"/>
                  </a:schemeClr>
                </a:solidFill>
                <a:latin typeface="Andalus" panose="02020603050405020304" pitchFamily="18" charset="-78"/>
                <a:cs typeface="Andalus" panose="02020603050405020304" pitchFamily="18" charset="-78"/>
              </a:rPr>
              <a:t>Faydalanıcı uygun harcama miktarını geçmemek kaydıyla 4 keza yararlanılabilir. </a:t>
            </a:r>
          </a:p>
          <a:p>
            <a:pPr marL="914400" lvl="2" indent="0" algn="just">
              <a:buNone/>
            </a:pPr>
            <a:endParaRPr lang="tr-TR" sz="1800" dirty="0">
              <a:latin typeface="Andalus" panose="02020603050405020304" pitchFamily="18" charset="-78"/>
              <a:cs typeface="Andalus" panose="02020603050405020304" pitchFamily="18" charset="-78"/>
            </a:endParaRPr>
          </a:p>
          <a:p>
            <a:pPr marL="914400" lvl="2" indent="0" algn="just">
              <a:buNone/>
            </a:pPr>
            <a:endParaRPr lang="tr-TR" sz="1800" dirty="0" smtClean="0">
              <a:latin typeface="Andalus" panose="02020603050405020304" pitchFamily="18" charset="-78"/>
              <a:cs typeface="Andalus" panose="02020603050405020304" pitchFamily="18" charset="-78"/>
            </a:endParaRPr>
          </a:p>
          <a:p>
            <a:pPr marL="914400" lvl="2" indent="0" algn="just">
              <a:buNone/>
            </a:pPr>
            <a:endParaRPr lang="tr-TR" sz="1800" dirty="0">
              <a:latin typeface="Andalus" panose="02020603050405020304" pitchFamily="18" charset="-78"/>
              <a:cs typeface="Andalus" panose="02020603050405020304" pitchFamily="18" charset="-78"/>
            </a:endParaRPr>
          </a:p>
          <a:p>
            <a:pPr marL="914400" lvl="2" indent="0" algn="just">
              <a:buNone/>
            </a:pPr>
            <a:endParaRPr lang="tr-TR" sz="1800" dirty="0" smtClean="0">
              <a:latin typeface="Andalus" panose="02020603050405020304" pitchFamily="18" charset="-78"/>
              <a:cs typeface="Andalus" panose="02020603050405020304" pitchFamily="18" charset="-78"/>
            </a:endParaRPr>
          </a:p>
          <a:p>
            <a:pPr marL="914400" lvl="2" indent="0" algn="just">
              <a:buNone/>
            </a:pPr>
            <a:endParaRPr lang="tr-TR" sz="1800" dirty="0">
              <a:latin typeface="Andalus" panose="02020603050405020304" pitchFamily="18" charset="-78"/>
              <a:cs typeface="Andalus" panose="02020603050405020304" pitchFamily="18" charset="-78"/>
            </a:endParaRPr>
          </a:p>
          <a:p>
            <a:pPr marL="914400" lvl="2" indent="0" algn="just">
              <a:buNone/>
            </a:pPr>
            <a:endParaRPr lang="tr-TR" sz="1000"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213142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544616"/>
          </a:xfrm>
        </p:spPr>
        <p:txBody>
          <a:bodyPr>
            <a:normAutofit fontScale="92500" lnSpcReduction="20000"/>
          </a:bodyPr>
          <a:lstStyle/>
          <a:p>
            <a:pPr marL="0" indent="0" algn="just">
              <a:spcBef>
                <a:spcPct val="0"/>
              </a:spcBef>
              <a:buNone/>
              <a:defRPr/>
            </a:pPr>
            <a:r>
              <a:rPr lang="tr-TR" altLang="tr-TR" sz="2000" i="1" dirty="0">
                <a:latin typeface="Andalus" panose="02020603050405020304" pitchFamily="18" charset="-78"/>
                <a:cs typeface="Andalus" panose="02020603050405020304" pitchFamily="18" charset="-78"/>
              </a:rPr>
              <a:t> </a:t>
            </a:r>
            <a:r>
              <a:rPr lang="tr-TR" altLang="tr-TR" sz="2000" i="1" dirty="0" smtClean="0">
                <a:latin typeface="Andalus" panose="02020603050405020304" pitchFamily="18" charset="-78"/>
                <a:cs typeface="Andalus" panose="02020603050405020304" pitchFamily="18" charset="-78"/>
              </a:rPr>
              <a:t>   </a:t>
            </a:r>
            <a:r>
              <a:rPr lang="tr-TR" altLang="tr-TR" sz="2000" i="1" dirty="0" smtClean="0">
                <a:solidFill>
                  <a:schemeClr val="accent1">
                    <a:lumMod val="75000"/>
                  </a:schemeClr>
                </a:solidFill>
                <a:latin typeface="Andalus" panose="02020603050405020304" pitchFamily="18" charset="-78"/>
                <a:cs typeface="Andalus" panose="02020603050405020304" pitchFamily="18" charset="-78"/>
              </a:rPr>
              <a:t>Nihai yararlanıcılar;</a:t>
            </a:r>
          </a:p>
          <a:p>
            <a:pPr marL="0" indent="0" algn="just">
              <a:spcBef>
                <a:spcPct val="0"/>
              </a:spcBef>
              <a:buNone/>
              <a:defRPr/>
            </a:pPr>
            <a:endParaRPr lang="tr-TR" altLang="tr-TR" sz="2000" dirty="0" smtClean="0">
              <a:latin typeface="Andalus" panose="02020603050405020304" pitchFamily="18" charset="-78"/>
              <a:cs typeface="Andalus" panose="02020603050405020304" pitchFamily="18" charset="-78"/>
            </a:endParaRP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Faydalanıcılar 2012/3834 </a:t>
            </a:r>
            <a:r>
              <a:rPr lang="tr-TR" altLang="tr-TR" sz="2000" dirty="0" err="1" smtClean="0">
                <a:latin typeface="Andalus" panose="02020603050405020304" pitchFamily="18" charset="-78"/>
                <a:cs typeface="Andalus" panose="02020603050405020304" pitchFamily="18" charset="-78"/>
              </a:rPr>
              <a:t>no’lu</a:t>
            </a:r>
            <a:r>
              <a:rPr lang="tr-TR" altLang="tr-TR" sz="2000" dirty="0" smtClean="0">
                <a:latin typeface="Andalus" panose="02020603050405020304" pitchFamily="18" charset="-78"/>
                <a:cs typeface="Andalus" panose="02020603050405020304" pitchFamily="18" charset="-78"/>
              </a:rPr>
              <a:t> Yönetmelikte ve bu yönetmeliğin sonraki </a:t>
            </a:r>
            <a:r>
              <a:rPr lang="tr-TR" altLang="tr-TR" sz="2000" dirty="0">
                <a:latin typeface="Andalus" panose="02020603050405020304" pitchFamily="18" charset="-78"/>
                <a:cs typeface="Andalus" panose="02020603050405020304" pitchFamily="18" charset="-78"/>
              </a:rPr>
              <a:t>değişikliklerinde </a:t>
            </a:r>
            <a:r>
              <a:rPr lang="tr-TR" altLang="tr-TR" sz="2000" dirty="0" smtClean="0">
                <a:latin typeface="Andalus" panose="02020603050405020304" pitchFamily="18" charset="-78"/>
                <a:cs typeface="Andalus" panose="02020603050405020304" pitchFamily="18" charset="-78"/>
              </a:rPr>
              <a:t>küçük ve </a:t>
            </a:r>
            <a:r>
              <a:rPr lang="tr-TR" altLang="tr-TR" sz="2000" dirty="0">
                <a:latin typeface="Andalus" panose="02020603050405020304" pitchFamily="18" charset="-78"/>
                <a:cs typeface="Andalus" panose="02020603050405020304" pitchFamily="18" charset="-78"/>
              </a:rPr>
              <a:t>orta ölçekli </a:t>
            </a:r>
            <a:r>
              <a:rPr lang="tr-TR" altLang="tr-TR" sz="2000" dirty="0" smtClean="0">
                <a:latin typeface="Andalus" panose="02020603050405020304" pitchFamily="18" charset="-78"/>
                <a:cs typeface="Andalus" panose="02020603050405020304" pitchFamily="18" charset="-78"/>
              </a:rPr>
              <a:t>işletmeler olarak tanımlanan tüm tüzel kişiler ve gerçek kişilerdir. </a:t>
            </a:r>
          </a:p>
          <a:p>
            <a:pPr algn="just">
              <a:spcBef>
                <a:spcPct val="0"/>
              </a:spcBef>
              <a:buFont typeface="Wingdings" panose="05000000000000000000" pitchFamily="2" charset="2"/>
              <a:buChar char="v"/>
              <a:defRPr/>
            </a:pPr>
            <a:endParaRPr lang="tr-TR" sz="2000" i="1" dirty="0">
              <a:solidFill>
                <a:srgbClr val="0033CC"/>
              </a:solidFill>
              <a:latin typeface="Andalus" panose="02020603050405020304" pitchFamily="18" charset="-78"/>
              <a:cs typeface="Andalus" panose="02020603050405020304" pitchFamily="18" charset="-78"/>
            </a:endParaRP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Destek </a:t>
            </a:r>
            <a:r>
              <a:rPr lang="tr-TR" altLang="tr-TR" sz="2000" dirty="0">
                <a:latin typeface="Andalus" panose="02020603050405020304" pitchFamily="18" charset="-78"/>
                <a:cs typeface="Andalus" panose="02020603050405020304" pitchFamily="18" charset="-78"/>
              </a:rPr>
              <a:t>oranı %50’dir ve atık yönetimi için %10 destek</a:t>
            </a:r>
            <a:r>
              <a:rPr lang="tr-TR" altLang="tr-TR" sz="2000" dirty="0" smtClean="0">
                <a:latin typeface="Andalus" panose="02020603050405020304" pitchFamily="18" charset="-78"/>
                <a:cs typeface="Andalus" panose="02020603050405020304" pitchFamily="18" charset="-78"/>
              </a:rPr>
              <a:t>.</a:t>
            </a:r>
          </a:p>
          <a:p>
            <a:pPr algn="just">
              <a:spcBef>
                <a:spcPct val="0"/>
              </a:spcBef>
              <a:buFont typeface="Wingdings" panose="05000000000000000000" pitchFamily="2" charset="2"/>
              <a:buChar char="v"/>
              <a:defRPr/>
            </a:pPr>
            <a:endParaRPr lang="tr-TR" altLang="tr-TR" sz="2000" dirty="0">
              <a:latin typeface="Andalus" panose="02020603050405020304" pitchFamily="18" charset="-78"/>
              <a:cs typeface="Andalus" panose="02020603050405020304" pitchFamily="18" charset="-78"/>
            </a:endParaRPr>
          </a:p>
          <a:p>
            <a:pPr marL="0" indent="0" algn="just">
              <a:spcBef>
                <a:spcPct val="0"/>
              </a:spcBef>
              <a:buNone/>
              <a:defRPr/>
            </a:pPr>
            <a:r>
              <a:rPr lang="tr-TR" altLang="tr-TR" sz="2000" i="1" dirty="0">
                <a:latin typeface="Andalus" panose="02020603050405020304" pitchFamily="18" charset="-78"/>
                <a:cs typeface="Andalus" panose="02020603050405020304" pitchFamily="18" charset="-78"/>
              </a:rPr>
              <a:t> </a:t>
            </a:r>
            <a:r>
              <a:rPr lang="tr-TR" altLang="tr-TR" sz="2000" i="1" dirty="0" smtClean="0">
                <a:latin typeface="Andalus" panose="02020603050405020304" pitchFamily="18" charset="-78"/>
                <a:cs typeface="Andalus" panose="02020603050405020304" pitchFamily="18" charset="-78"/>
              </a:rPr>
              <a:t>   </a:t>
            </a:r>
            <a:r>
              <a:rPr lang="tr-TR" altLang="tr-TR" sz="2000" i="1" dirty="0" smtClean="0">
                <a:solidFill>
                  <a:schemeClr val="accent1">
                    <a:lumMod val="75000"/>
                  </a:schemeClr>
                </a:solidFill>
                <a:latin typeface="Andalus" panose="02020603050405020304" pitchFamily="18" charset="-78"/>
                <a:cs typeface="Andalus" panose="02020603050405020304" pitchFamily="18" charset="-78"/>
              </a:rPr>
              <a:t>Genel Uygunluk Kriteri</a:t>
            </a:r>
          </a:p>
          <a:p>
            <a:pPr marL="0" indent="0" algn="just">
              <a:spcBef>
                <a:spcPct val="0"/>
              </a:spcBef>
              <a:buNone/>
              <a:defRPr/>
            </a:pPr>
            <a:endParaRPr lang="tr-TR" altLang="tr-TR" sz="2000" i="1" dirty="0" smtClean="0">
              <a:solidFill>
                <a:schemeClr val="accent1">
                  <a:lumMod val="75000"/>
                </a:schemeClr>
              </a:solidFill>
              <a:latin typeface="Andalus" panose="02020603050405020304" pitchFamily="18" charset="-78"/>
              <a:cs typeface="Andalus" panose="02020603050405020304" pitchFamily="18" charset="-78"/>
            </a:endParaRP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Başvurunun yapıldığı tarihte, yeni işletmeler hariç, başvuru sahiplerinden aşağıdaki belgeler beklenmektedir.</a:t>
            </a:r>
          </a:p>
          <a:p>
            <a:pPr algn="just">
              <a:spcBef>
                <a:spcPct val="0"/>
              </a:spcBef>
              <a:buFont typeface="Wingdings" panose="05000000000000000000" pitchFamily="2" charset="2"/>
              <a:buChar char="v"/>
              <a:defRPr/>
            </a:pPr>
            <a:endParaRPr lang="tr-TR" altLang="tr-TR" sz="2000" dirty="0" smtClean="0">
              <a:latin typeface="Andalus" panose="02020603050405020304" pitchFamily="18" charset="-78"/>
              <a:cs typeface="Andalus" panose="02020603050405020304" pitchFamily="18" charset="-78"/>
            </a:endParaRPr>
          </a:p>
          <a:p>
            <a:pPr marL="0" indent="0" algn="just">
              <a:spcBef>
                <a:spcPct val="0"/>
              </a:spcBef>
              <a:buNone/>
              <a:defRPr/>
            </a:pPr>
            <a:r>
              <a:rPr lang="tr-TR" altLang="tr-TR" sz="2000" dirty="0">
                <a:latin typeface="Andalus" panose="02020603050405020304" pitchFamily="18" charset="-78"/>
                <a:cs typeface="Andalus" panose="02020603050405020304" pitchFamily="18" charset="-78"/>
              </a:rPr>
              <a:t>	- 5996 </a:t>
            </a:r>
            <a:r>
              <a:rPr lang="tr-TR" altLang="tr-TR" sz="2000" dirty="0" smtClean="0">
                <a:latin typeface="Andalus" panose="02020603050405020304" pitchFamily="18" charset="-78"/>
                <a:cs typeface="Andalus" panose="02020603050405020304" pitchFamily="18" charset="-78"/>
              </a:rPr>
              <a:t>sayılı Veteriner Hizmetleri, Bitki Sağlığı ,Gıda ve Yem Kanunu</a:t>
            </a:r>
          </a:p>
          <a:p>
            <a:pPr marL="0" indent="0" algn="just">
              <a:spcBef>
                <a:spcPct val="0"/>
              </a:spcBef>
              <a:buNone/>
              <a:defRPr/>
            </a:pPr>
            <a:r>
              <a:rPr lang="tr-TR" altLang="tr-TR" sz="2000" dirty="0">
                <a:latin typeface="Andalus" panose="02020603050405020304" pitchFamily="18" charset="-78"/>
                <a:cs typeface="Andalus" panose="02020603050405020304" pitchFamily="18" charset="-78"/>
              </a:rPr>
              <a:t>	- 6331 </a:t>
            </a:r>
            <a:r>
              <a:rPr lang="tr-TR" altLang="tr-TR" sz="2000" dirty="0" smtClean="0">
                <a:latin typeface="Andalus" panose="02020603050405020304" pitchFamily="18" charset="-78"/>
                <a:cs typeface="Andalus" panose="02020603050405020304" pitchFamily="18" charset="-78"/>
              </a:rPr>
              <a:t>sayılı İş Sağlığı ve Güvenliği Kanunu</a:t>
            </a:r>
            <a:r>
              <a:rPr lang="tr-TR" altLang="tr-TR" sz="2000" dirty="0">
                <a:latin typeface="Andalus" panose="02020603050405020304" pitchFamily="18" charset="-78"/>
                <a:cs typeface="Andalus" panose="02020603050405020304" pitchFamily="18" charset="-78"/>
              </a:rPr>
              <a:t>. </a:t>
            </a:r>
            <a:endParaRPr lang="tr-TR" altLang="tr-TR" sz="2000" dirty="0" smtClean="0">
              <a:latin typeface="Andalus" panose="02020603050405020304" pitchFamily="18" charset="-78"/>
              <a:cs typeface="Andalus" panose="02020603050405020304" pitchFamily="18" charset="-78"/>
            </a:endParaRPr>
          </a:p>
          <a:p>
            <a:pPr marL="0" indent="0" algn="just">
              <a:spcBef>
                <a:spcPct val="0"/>
              </a:spcBef>
              <a:buNone/>
              <a:defRPr/>
            </a:pPr>
            <a:r>
              <a:rPr lang="tr-TR" altLang="tr-TR" sz="2000" dirty="0">
                <a:latin typeface="Andalus" panose="02020603050405020304" pitchFamily="18" charset="-78"/>
                <a:cs typeface="Andalus" panose="02020603050405020304" pitchFamily="18" charset="-78"/>
              </a:rPr>
              <a:t>	</a:t>
            </a:r>
            <a:r>
              <a:rPr lang="tr-TR" altLang="tr-TR" sz="2000" dirty="0" smtClean="0">
                <a:latin typeface="Andalus" panose="02020603050405020304" pitchFamily="18" charset="-78"/>
                <a:cs typeface="Andalus" panose="02020603050405020304" pitchFamily="18" charset="-78"/>
              </a:rPr>
              <a:t>- 2872 sayılı Çevre Kanunu</a:t>
            </a:r>
          </a:p>
          <a:p>
            <a:pPr marL="0" indent="0" algn="just">
              <a:spcBef>
                <a:spcPct val="0"/>
              </a:spcBef>
              <a:buNone/>
              <a:defRPr/>
            </a:pPr>
            <a:r>
              <a:rPr lang="tr-TR" altLang="tr-TR" sz="2000" dirty="0">
                <a:latin typeface="Andalus" panose="02020603050405020304" pitchFamily="18" charset="-78"/>
                <a:cs typeface="Andalus" panose="02020603050405020304" pitchFamily="18" charset="-78"/>
              </a:rPr>
              <a:t>	- 25902 sayılı ve 10.08.2005 tarihli Resmi Gazete’de yayınlanan </a:t>
            </a:r>
            <a:r>
              <a:rPr lang="tr-TR" altLang="tr-TR" sz="2000" dirty="0" smtClean="0">
                <a:latin typeface="Andalus" panose="02020603050405020304" pitchFamily="18" charset="-78"/>
                <a:cs typeface="Andalus" panose="02020603050405020304" pitchFamily="18" charset="-78"/>
              </a:rPr>
              <a:t>İş Yeri </a:t>
            </a:r>
            <a:r>
              <a:rPr lang="tr-TR" altLang="tr-TR" sz="2000" dirty="0">
                <a:latin typeface="Andalus" panose="02020603050405020304" pitchFamily="18" charset="-78"/>
                <a:cs typeface="Andalus" panose="02020603050405020304" pitchFamily="18" charset="-78"/>
              </a:rPr>
              <a:t>Açma ve </a:t>
            </a:r>
            <a:r>
              <a:rPr lang="tr-TR" altLang="tr-TR" sz="2000" dirty="0" smtClean="0">
                <a:latin typeface="Andalus" panose="02020603050405020304" pitchFamily="18" charset="-78"/>
                <a:cs typeface="Andalus" panose="02020603050405020304" pitchFamily="18" charset="-78"/>
              </a:rPr>
              <a:t>Çalışma Ruhsatlarına İlişkin Yönetmelik,</a:t>
            </a:r>
          </a:p>
          <a:p>
            <a:pPr marL="0" indent="0" algn="just">
              <a:spcBef>
                <a:spcPct val="0"/>
              </a:spcBef>
              <a:buNone/>
              <a:defRPr/>
            </a:pPr>
            <a:endParaRPr lang="tr-TR" altLang="tr-TR" sz="2000" dirty="0">
              <a:latin typeface="Andalus" panose="02020603050405020304" pitchFamily="18" charset="-78"/>
              <a:cs typeface="Andalus" panose="02020603050405020304" pitchFamily="18" charset="-78"/>
            </a:endParaRPr>
          </a:p>
          <a:p>
            <a:pPr marL="0" indent="0" algn="just">
              <a:spcBef>
                <a:spcPct val="0"/>
              </a:spcBef>
              <a:buNone/>
              <a:defRPr/>
            </a:pPr>
            <a:r>
              <a:rPr lang="tr-TR" altLang="tr-TR" sz="2000" dirty="0" smtClean="0">
                <a:latin typeface="Andalus" panose="02020603050405020304" pitchFamily="18" charset="-78"/>
                <a:cs typeface="Andalus" panose="02020603050405020304" pitchFamily="18" charset="-78"/>
              </a:rPr>
              <a:t>	Yukarıdaki kanunlar ve yönetmeliklere bağlı çıkarılan ikincil mevzuatlar.</a:t>
            </a:r>
          </a:p>
          <a:p>
            <a:pPr marL="0" indent="0" algn="just">
              <a:spcBef>
                <a:spcPct val="0"/>
              </a:spcBef>
              <a:buNone/>
              <a:defRPr/>
            </a:pPr>
            <a:endParaRPr lang="tr-TR" altLang="tr-TR" sz="2000" dirty="0" smtClean="0">
              <a:latin typeface="Andalus" panose="02020603050405020304" pitchFamily="18" charset="-78"/>
              <a:cs typeface="Andalus" panose="02020603050405020304" pitchFamily="18" charset="-78"/>
            </a:endParaRPr>
          </a:p>
          <a:p>
            <a:pPr algn="just">
              <a:spcBef>
                <a:spcPct val="0"/>
              </a:spcBef>
              <a:buFont typeface="Wingdings" panose="05000000000000000000" pitchFamily="2" charset="2"/>
              <a:buChar char="v"/>
              <a:defRPr/>
            </a:pPr>
            <a:r>
              <a:rPr lang="tr-TR" altLang="tr-TR" sz="2000" dirty="0">
                <a:latin typeface="Andalus" panose="02020603050405020304" pitchFamily="18" charset="-78"/>
                <a:cs typeface="Andalus" panose="02020603050405020304" pitchFamily="18" charset="-78"/>
              </a:rPr>
              <a:t>Yatırımın  döneminin sonunda yatırım, ilgili uygulanabilir AB standartlarını </a:t>
            </a:r>
            <a:r>
              <a:rPr lang="tr-TR" altLang="tr-TR" sz="2000" dirty="0" smtClean="0">
                <a:latin typeface="Andalus" panose="02020603050405020304" pitchFamily="18" charset="-78"/>
                <a:cs typeface="Andalus" panose="02020603050405020304" pitchFamily="18" charset="-78"/>
              </a:rPr>
              <a:t>karşılayacaktır.</a:t>
            </a:r>
          </a:p>
          <a:p>
            <a:pPr algn="just">
              <a:spcBef>
                <a:spcPct val="0"/>
              </a:spcBef>
              <a:buFont typeface="Wingdings" panose="05000000000000000000" pitchFamily="2" charset="2"/>
              <a:buChar char="v"/>
              <a:defRPr/>
            </a:pPr>
            <a:endParaRPr lang="tr-TR" altLang="tr-TR" sz="2000" dirty="0" smtClean="0">
              <a:latin typeface="Andalus" panose="02020603050405020304" pitchFamily="18" charset="-78"/>
              <a:cs typeface="Andalus" panose="02020603050405020304" pitchFamily="18" charset="-78"/>
            </a:endParaRPr>
          </a:p>
          <a:p>
            <a:pPr marL="0" indent="0" algn="just">
              <a:spcBef>
                <a:spcPct val="0"/>
              </a:spcBef>
              <a:buNone/>
              <a:defRPr/>
            </a:pPr>
            <a:endParaRPr lang="tr-TR" altLang="tr-TR" sz="2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19069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544616"/>
          </a:xfrm>
        </p:spPr>
        <p:txBody>
          <a:bodyPr>
            <a:normAutofit/>
          </a:bodyPr>
          <a:lstStyle/>
          <a:p>
            <a:pPr marL="0" indent="0" algn="just">
              <a:spcBef>
                <a:spcPct val="0"/>
              </a:spcBef>
              <a:buNone/>
              <a:defRPr/>
            </a:pPr>
            <a:r>
              <a:rPr lang="tr-TR" altLang="tr-TR" sz="2000" i="1" dirty="0">
                <a:latin typeface="Andalus" panose="02020603050405020304" pitchFamily="18" charset="-78"/>
                <a:cs typeface="Andalus" panose="02020603050405020304" pitchFamily="18" charset="-78"/>
              </a:rPr>
              <a:t> </a:t>
            </a:r>
            <a:r>
              <a:rPr lang="tr-TR" altLang="tr-TR" sz="2000" i="1" dirty="0" smtClean="0">
                <a:latin typeface="Andalus" panose="02020603050405020304" pitchFamily="18" charset="-78"/>
                <a:cs typeface="Andalus" panose="02020603050405020304" pitchFamily="18" charset="-78"/>
              </a:rPr>
              <a:t>   </a:t>
            </a:r>
            <a:endParaRPr lang="tr-TR" altLang="tr-TR" sz="2000" dirty="0">
              <a:latin typeface="Andalus" panose="02020603050405020304" pitchFamily="18" charset="-78"/>
              <a:cs typeface="Andalus" panose="02020603050405020304" pitchFamily="18" charset="-78"/>
            </a:endParaRPr>
          </a:p>
          <a:p>
            <a:pPr marL="0" indent="0" algn="just">
              <a:spcBef>
                <a:spcPct val="0"/>
              </a:spcBef>
              <a:buNone/>
              <a:defRPr/>
            </a:pPr>
            <a:r>
              <a:rPr lang="tr-TR" altLang="tr-TR" sz="2000" i="1" dirty="0">
                <a:latin typeface="Andalus" panose="02020603050405020304" pitchFamily="18" charset="-78"/>
                <a:cs typeface="Andalus" panose="02020603050405020304" pitchFamily="18" charset="-78"/>
              </a:rPr>
              <a:t> </a:t>
            </a:r>
            <a:r>
              <a:rPr lang="tr-TR" altLang="tr-TR" sz="2000" i="1" dirty="0" smtClean="0">
                <a:latin typeface="Andalus" panose="02020603050405020304" pitchFamily="18" charset="-78"/>
                <a:cs typeface="Andalus" panose="02020603050405020304" pitchFamily="18" charset="-78"/>
              </a:rPr>
              <a:t>   </a:t>
            </a:r>
            <a:r>
              <a:rPr lang="tr-TR" altLang="tr-TR" sz="2000" i="1" dirty="0" smtClean="0">
                <a:solidFill>
                  <a:schemeClr val="accent1">
                    <a:lumMod val="75000"/>
                  </a:schemeClr>
                </a:solidFill>
                <a:latin typeface="Andalus" panose="02020603050405020304" pitchFamily="18" charset="-78"/>
                <a:cs typeface="Andalus" panose="02020603050405020304" pitchFamily="18" charset="-78"/>
              </a:rPr>
              <a:t>Genel Uygunluk Kriteri</a:t>
            </a:r>
          </a:p>
          <a:p>
            <a:pPr marL="0" indent="0" algn="just">
              <a:spcBef>
                <a:spcPct val="0"/>
              </a:spcBef>
              <a:buNone/>
              <a:defRPr/>
            </a:pPr>
            <a:endParaRPr lang="tr-TR" altLang="tr-TR" sz="2000" i="1" dirty="0" smtClean="0">
              <a:solidFill>
                <a:schemeClr val="accent1">
                  <a:lumMod val="75000"/>
                </a:schemeClr>
              </a:solidFill>
              <a:latin typeface="Andalus" panose="02020603050405020304" pitchFamily="18" charset="-78"/>
              <a:cs typeface="Andalus" panose="02020603050405020304" pitchFamily="18" charset="-78"/>
            </a:endParaRP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Yeni </a:t>
            </a:r>
            <a:r>
              <a:rPr lang="tr-TR" altLang="tr-TR" sz="2000" dirty="0">
                <a:latin typeface="Andalus" panose="02020603050405020304" pitchFamily="18" charset="-78"/>
                <a:cs typeface="Andalus" panose="02020603050405020304" pitchFamily="18" charset="-78"/>
              </a:rPr>
              <a:t>bir işletmenin kurulması durumunda, yararlanıcı yatırımın sonunda yukarıda bahsi </a:t>
            </a:r>
            <a:r>
              <a:rPr lang="tr-TR" altLang="tr-TR" sz="2000" dirty="0" smtClean="0">
                <a:latin typeface="Andalus" panose="02020603050405020304" pitchFamily="18" charset="-78"/>
                <a:cs typeface="Andalus" panose="02020603050405020304" pitchFamily="18" charset="-78"/>
              </a:rPr>
              <a:t>geçen kanunlar uyarınca gerekli olan sertifikaları sağlamalıdır. </a:t>
            </a:r>
          </a:p>
          <a:p>
            <a:pPr algn="just">
              <a:spcBef>
                <a:spcPct val="0"/>
              </a:spcBef>
              <a:buFont typeface="Wingdings" panose="05000000000000000000" pitchFamily="2" charset="2"/>
              <a:buChar char="v"/>
              <a:defRPr/>
            </a:pPr>
            <a:r>
              <a:rPr lang="tr-TR" altLang="tr-TR" sz="2000" dirty="0">
                <a:latin typeface="Andalus" panose="02020603050405020304" pitchFamily="18" charset="-78"/>
                <a:cs typeface="Andalus" panose="02020603050405020304" pitchFamily="18" charset="-78"/>
              </a:rPr>
              <a:t>Başvuru sahipleri, TKDK tarafından talep edilen formata uygun olarak bir iş planı </a:t>
            </a:r>
            <a:r>
              <a:rPr lang="tr-TR" altLang="tr-TR" sz="2000" dirty="0" smtClean="0">
                <a:latin typeface="Andalus" panose="02020603050405020304" pitchFamily="18" charset="-78"/>
                <a:cs typeface="Andalus" panose="02020603050405020304" pitchFamily="18" charset="-78"/>
              </a:rPr>
              <a:t>sunmalıdır.</a:t>
            </a: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Başvuru </a:t>
            </a:r>
            <a:r>
              <a:rPr lang="tr-TR" altLang="tr-TR" sz="2000" dirty="0">
                <a:latin typeface="Andalus" panose="02020603050405020304" pitchFamily="18" charset="-78"/>
                <a:cs typeface="Andalus" panose="02020603050405020304" pitchFamily="18" charset="-78"/>
              </a:rPr>
              <a:t>yapılan ilgili alt sektör kapsamında, AB’nin web sitesindeki (DG SANCO) listede hayvansal gıda kategorisinde AB onaylı üçüncü ülke işletmesi olarak yer alan </a:t>
            </a:r>
            <a:r>
              <a:rPr lang="tr-TR" altLang="tr-TR" sz="2000" dirty="0" smtClean="0">
                <a:latin typeface="Andalus" panose="02020603050405020304" pitchFamily="18" charset="-78"/>
                <a:cs typeface="Andalus" panose="02020603050405020304" pitchFamily="18" charset="-78"/>
              </a:rPr>
              <a:t>işletmeler destek için uygun değildir</a:t>
            </a:r>
            <a:r>
              <a:rPr lang="tr-TR" altLang="tr-TR" sz="2000" dirty="0">
                <a:latin typeface="Andalus" panose="02020603050405020304" pitchFamily="18" charset="-78"/>
                <a:cs typeface="Andalus" panose="02020603050405020304" pitchFamily="18" charset="-78"/>
              </a:rPr>
              <a:t>.</a:t>
            </a:r>
          </a:p>
          <a:p>
            <a:pPr algn="just">
              <a:spcBef>
                <a:spcPct val="0"/>
              </a:spcBef>
              <a:buFont typeface="Wingdings" panose="05000000000000000000" pitchFamily="2" charset="2"/>
              <a:buChar char="v"/>
              <a:defRPr/>
            </a:pPr>
            <a:r>
              <a:rPr lang="tr-TR" altLang="tr-TR" sz="2000" dirty="0">
                <a:latin typeface="Andalus" panose="02020603050405020304" pitchFamily="18" charset="-78"/>
                <a:cs typeface="Andalus" panose="02020603050405020304" pitchFamily="18" charset="-78"/>
              </a:rPr>
              <a:t>Yeni işletme kurulması, başvuru aşamasında ilde kapasite </a:t>
            </a:r>
            <a:r>
              <a:rPr lang="tr-TR" altLang="tr-TR" sz="2000" dirty="0" smtClean="0">
                <a:latin typeface="Andalus" panose="02020603050405020304" pitchFamily="18" charset="-78"/>
                <a:cs typeface="Andalus" panose="02020603050405020304" pitchFamily="18" charset="-78"/>
              </a:rPr>
              <a:t>fazlası   </a:t>
            </a:r>
            <a:r>
              <a:rPr lang="tr-TR" altLang="tr-TR" sz="2000" dirty="0">
                <a:latin typeface="Andalus" panose="02020603050405020304" pitchFamily="18" charset="-78"/>
                <a:cs typeface="Andalus" panose="02020603050405020304" pitchFamily="18" charset="-78"/>
              </a:rPr>
              <a:t>bulunmaması </a:t>
            </a:r>
            <a:r>
              <a:rPr lang="tr-TR" altLang="tr-TR" sz="2000" dirty="0" smtClean="0">
                <a:latin typeface="Andalus" panose="02020603050405020304" pitchFamily="18" charset="-78"/>
                <a:cs typeface="Andalus" panose="02020603050405020304" pitchFamily="18" charset="-78"/>
              </a:rPr>
              <a:t>şartı aranmaktadır. </a:t>
            </a:r>
          </a:p>
          <a:p>
            <a:pPr algn="just">
              <a:spcBef>
                <a:spcPct val="0"/>
              </a:spcBef>
              <a:buFont typeface="Wingdings" panose="05000000000000000000" pitchFamily="2" charset="2"/>
              <a:buChar char="v"/>
              <a:defRPr/>
            </a:pPr>
            <a:r>
              <a:rPr lang="tr-TR" altLang="tr-TR" sz="2000" dirty="0" smtClean="0">
                <a:latin typeface="Andalus" panose="02020603050405020304" pitchFamily="18" charset="-78"/>
                <a:cs typeface="Andalus" panose="02020603050405020304" pitchFamily="18" charset="-78"/>
              </a:rPr>
              <a:t>Yeni </a:t>
            </a:r>
            <a:r>
              <a:rPr lang="tr-TR" altLang="tr-TR" sz="2000" dirty="0">
                <a:latin typeface="Andalus" panose="02020603050405020304" pitchFamily="18" charset="-78"/>
                <a:cs typeface="Andalus" panose="02020603050405020304" pitchFamily="18" charset="-78"/>
              </a:rPr>
              <a:t>bir işletme olması durumunda, yeni işletme, yatırımın sonunda her bir sektör için </a:t>
            </a:r>
            <a:r>
              <a:rPr lang="tr-TR" altLang="tr-TR" sz="2000" dirty="0" smtClean="0">
                <a:latin typeface="Andalus" panose="02020603050405020304" pitchFamily="18" charset="-78"/>
                <a:cs typeface="Andalus" panose="02020603050405020304" pitchFamily="18" charset="-78"/>
              </a:rPr>
              <a:t>aşağıda verilen ilgili kapasite kriterlerine uymalıdır</a:t>
            </a:r>
            <a:r>
              <a:rPr lang="tr-TR" altLang="tr-TR" sz="2000" dirty="0">
                <a:latin typeface="Andalus" panose="02020603050405020304" pitchFamily="18" charset="-78"/>
                <a:cs typeface="Andalus" panose="02020603050405020304" pitchFamily="18" charset="-78"/>
              </a:rPr>
              <a:t>.</a:t>
            </a:r>
          </a:p>
          <a:p>
            <a:pPr algn="just">
              <a:spcBef>
                <a:spcPct val="0"/>
              </a:spcBef>
              <a:buFont typeface="Wingdings" panose="05000000000000000000" pitchFamily="2" charset="2"/>
              <a:buChar char="v"/>
              <a:defRPr/>
            </a:pPr>
            <a:endParaRPr lang="tr-TR" altLang="tr-TR" sz="2000" dirty="0" smtClean="0">
              <a:latin typeface="Andalus" panose="02020603050405020304" pitchFamily="18" charset="-78"/>
              <a:cs typeface="Andalus" panose="02020603050405020304" pitchFamily="18" charset="-78"/>
            </a:endParaRPr>
          </a:p>
          <a:p>
            <a:pPr marL="0" indent="0" algn="just">
              <a:spcBef>
                <a:spcPct val="0"/>
              </a:spcBef>
              <a:buNone/>
              <a:defRPr/>
            </a:pPr>
            <a:endParaRPr lang="tr-TR" altLang="tr-TR" sz="2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330902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5365" name="Straight Connector 8"/>
          <p:cNvCxnSpPr>
            <a:cxnSpLocks noChangeShapeType="1"/>
          </p:cNvCxnSpPr>
          <p:nvPr/>
        </p:nvCxnSpPr>
        <p:spPr bwMode="auto">
          <a:xfrm>
            <a:off x="1477107" y="762000"/>
            <a:ext cx="7244862" cy="1588"/>
          </a:xfrm>
          <a:prstGeom prst="line">
            <a:avLst/>
          </a:prstGeom>
          <a:ln>
            <a:solidFill>
              <a:schemeClr val="bg1">
                <a:lumMod val="65000"/>
              </a:schemeClr>
            </a:solidFill>
            <a:headEnd/>
            <a:tailEnd/>
          </a:ln>
        </p:spPr>
        <p:style>
          <a:lnRef idx="1">
            <a:schemeClr val="accent1"/>
          </a:lnRef>
          <a:fillRef idx="0">
            <a:schemeClr val="accent1"/>
          </a:fillRef>
          <a:effectRef idx="0">
            <a:schemeClr val="accent1"/>
          </a:effectRef>
          <a:fontRef idx="minor">
            <a:schemeClr val="tx1"/>
          </a:fontRef>
        </p:style>
      </p:cxnSp>
      <p:pic>
        <p:nvPicPr>
          <p:cNvPr id="15366" name="Picture 6" descr="2.37-3-.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384" y="381001"/>
            <a:ext cx="703385"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fld id="{26CFDDD5-7319-467C-8385-2D77CC189578}" type="slidenum">
              <a:rPr lang="en-US" smtClean="0"/>
              <a:pPr/>
              <a:t>7</a:t>
            </a:fld>
            <a:r>
              <a:rPr lang="tr-TR" smtClean="0"/>
              <a:t> / 18</a:t>
            </a:r>
            <a:endParaRPr lang="en-US" dirty="0"/>
          </a:p>
        </p:txBody>
      </p:sp>
      <p:sp>
        <p:nvSpPr>
          <p:cNvPr id="3" name="Dikdörtgen 2"/>
          <p:cNvSpPr/>
          <p:nvPr/>
        </p:nvSpPr>
        <p:spPr bwMode="auto">
          <a:xfrm>
            <a:off x="703385" y="4725144"/>
            <a:ext cx="351692"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94"/>
              <a:ea typeface="ＭＳ Ｐゴシック" charset="-128"/>
              <a:cs typeface="ＭＳ Ｐゴシック" charset="-128"/>
            </a:endParaRPr>
          </a:p>
        </p:txBody>
      </p:sp>
      <p:sp>
        <p:nvSpPr>
          <p:cNvPr id="9" name="Dikdörtgen 8"/>
          <p:cNvSpPr/>
          <p:nvPr/>
        </p:nvSpPr>
        <p:spPr>
          <a:xfrm>
            <a:off x="1477108" y="353257"/>
            <a:ext cx="3538148" cy="369332"/>
          </a:xfrm>
          <a:prstGeom prst="rect">
            <a:avLst/>
          </a:prstGeom>
        </p:spPr>
        <p:txBody>
          <a:bodyPr wrap="none">
            <a:spAutoFit/>
          </a:bodyPr>
          <a:lstStyle/>
          <a:p>
            <a:r>
              <a:rPr lang="tr-TR" sz="1800" b="1" dirty="0" smtClean="0">
                <a:latin typeface="Andalus" panose="02020603050405020304" pitchFamily="18" charset="-78"/>
                <a:cs typeface="Andalus" panose="02020603050405020304" pitchFamily="18" charset="-78"/>
              </a:rPr>
              <a:t>IPARD II </a:t>
            </a:r>
            <a:r>
              <a:rPr lang="tr-TR" b="1" dirty="0">
                <a:latin typeface="Andalus" panose="02020603050405020304" pitchFamily="18" charset="-78"/>
                <a:cs typeface="Andalus" panose="02020603050405020304" pitchFamily="18" charset="-78"/>
              </a:rPr>
              <a:t> </a:t>
            </a:r>
            <a:r>
              <a:rPr lang="tr-TR" b="1" dirty="0" smtClean="0">
                <a:latin typeface="Andalus" panose="02020603050405020304" pitchFamily="18" charset="-78"/>
                <a:cs typeface="Andalus" panose="02020603050405020304" pitchFamily="18" charset="-78"/>
              </a:rPr>
              <a:t>PROGRAMI (2014-2020)</a:t>
            </a:r>
            <a:endParaRPr lang="tr-TR" sz="1800" b="1" dirty="0">
              <a:latin typeface="Andalus" panose="02020603050405020304" pitchFamily="18" charset="-78"/>
              <a:cs typeface="Andalus" panose="02020603050405020304" pitchFamily="18" charset="-78"/>
            </a:endParaRPr>
          </a:p>
        </p:txBody>
      </p:sp>
      <p:sp>
        <p:nvSpPr>
          <p:cNvPr id="8" name="Dikdörtgen 7"/>
          <p:cNvSpPr/>
          <p:nvPr/>
        </p:nvSpPr>
        <p:spPr>
          <a:xfrm>
            <a:off x="1055077" y="917472"/>
            <a:ext cx="7244862" cy="338554"/>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n-GB" sz="1600" dirty="0">
                <a:latin typeface="Andalus" panose="02020603050405020304" pitchFamily="18" charset="-78"/>
                <a:cs typeface="Andalus" panose="02020603050405020304" pitchFamily="18" charset="-78"/>
              </a:rPr>
              <a:t>TARIM VE BALIKÇILIK ÜRÜNLERİNİN İŞLENMESİ VE </a:t>
            </a:r>
            <a:r>
              <a:rPr lang="en-GB" sz="1600" dirty="0" smtClean="0">
                <a:latin typeface="Andalus" panose="02020603050405020304" pitchFamily="18" charset="-78"/>
                <a:cs typeface="Andalus" panose="02020603050405020304" pitchFamily="18" charset="-78"/>
              </a:rPr>
              <a:t>PAZARLANMASI</a:t>
            </a:r>
            <a:endParaRPr lang="tr-TR" sz="1600" dirty="0">
              <a:latin typeface="Andalus" panose="02020603050405020304" pitchFamily="18" charset="-78"/>
              <a:cs typeface="Andalus" panose="02020603050405020304" pitchFamily="18" charset="-78"/>
            </a:endParaRPr>
          </a:p>
        </p:txBody>
      </p:sp>
      <p:graphicFrame>
        <p:nvGraphicFramePr>
          <p:cNvPr id="10" name="Tablo 9"/>
          <p:cNvGraphicFramePr>
            <a:graphicFrameLocks noGrp="1"/>
          </p:cNvGraphicFramePr>
          <p:nvPr>
            <p:extLst>
              <p:ext uri="{D42A27DB-BD31-4B8C-83A1-F6EECF244321}">
                <p14:modId xmlns:p14="http://schemas.microsoft.com/office/powerpoint/2010/main" val="1312955997"/>
              </p:ext>
            </p:extLst>
          </p:nvPr>
        </p:nvGraphicFramePr>
        <p:xfrm>
          <a:off x="585864" y="1412776"/>
          <a:ext cx="8018584" cy="5603779"/>
        </p:xfrm>
        <a:graphic>
          <a:graphicData uri="http://schemas.openxmlformats.org/drawingml/2006/table">
            <a:tbl>
              <a:tblPr firstRow="1" bandRow="1">
                <a:tableStyleId>{BC89EF96-8CEA-46FF-86C4-4CE0E7609802}</a:tableStyleId>
              </a:tblPr>
              <a:tblGrid>
                <a:gridCol w="5164759"/>
                <a:gridCol w="2853825"/>
              </a:tblGrid>
              <a:tr h="413691">
                <a:tc>
                  <a:txBody>
                    <a:bodyPr/>
                    <a:lstStyle/>
                    <a:p>
                      <a:pPr algn="ctr"/>
                      <a:r>
                        <a:rPr lang="tr-TR" sz="1800" dirty="0" smtClean="0">
                          <a:latin typeface="Andalus" panose="02020603050405020304" pitchFamily="18" charset="-78"/>
                          <a:cs typeface="Andalus" panose="02020603050405020304" pitchFamily="18" charset="-78"/>
                        </a:rPr>
                        <a:t>SEKTÖR</a:t>
                      </a:r>
                      <a:endParaRPr lang="tr-TR" sz="1800" dirty="0">
                        <a:latin typeface="Andalus" panose="02020603050405020304" pitchFamily="18" charset="-78"/>
                        <a:cs typeface="Andalus" panose="02020603050405020304" pitchFamily="18" charset="-78"/>
                      </a:endParaRPr>
                    </a:p>
                  </a:txBody>
                  <a:tcPr/>
                </a:tc>
                <a:tc>
                  <a:txBody>
                    <a:bodyPr/>
                    <a:lstStyle/>
                    <a:p>
                      <a:pPr algn="ctr"/>
                      <a:r>
                        <a:rPr lang="tr-TR" sz="1800" dirty="0" smtClean="0">
                          <a:latin typeface="Andalus" panose="02020603050405020304" pitchFamily="18" charset="-78"/>
                          <a:cs typeface="Andalus" panose="02020603050405020304" pitchFamily="18" charset="-78"/>
                        </a:rPr>
                        <a:t>LİMİTLER</a:t>
                      </a:r>
                      <a:r>
                        <a:rPr lang="tr-TR" sz="1800" baseline="0" dirty="0" smtClean="0">
                          <a:latin typeface="Andalus" panose="02020603050405020304" pitchFamily="18" charset="-78"/>
                          <a:cs typeface="Andalus" panose="02020603050405020304" pitchFamily="18" charset="-78"/>
                        </a:rPr>
                        <a:t> </a:t>
                      </a:r>
                      <a:r>
                        <a:rPr lang="tr-TR" sz="1800" dirty="0" smtClean="0">
                          <a:latin typeface="Andalus" panose="02020603050405020304" pitchFamily="18" charset="-78"/>
                          <a:cs typeface="Andalus" panose="02020603050405020304" pitchFamily="18" charset="-78"/>
                        </a:rPr>
                        <a:t> VE HİBE ORANI</a:t>
                      </a:r>
                      <a:endParaRPr lang="tr-TR" sz="1800" dirty="0">
                        <a:latin typeface="Andalus" panose="02020603050405020304" pitchFamily="18" charset="-78"/>
                        <a:cs typeface="Andalus" panose="02020603050405020304" pitchFamily="18" charset="-78"/>
                      </a:endParaRPr>
                    </a:p>
                  </a:txBody>
                  <a:tcPr/>
                </a:tc>
              </a:tr>
              <a:tr h="565354">
                <a:tc>
                  <a:txBody>
                    <a:bodyPr/>
                    <a:lstStyle/>
                    <a:p>
                      <a:pPr lvl="0"/>
                      <a:r>
                        <a:rPr lang="tr-TR" sz="1600" kern="1200" dirty="0" smtClean="0">
                          <a:solidFill>
                            <a:schemeClr val="tx1"/>
                          </a:solidFill>
                          <a:latin typeface="Andalus" panose="02020603050405020304" pitchFamily="18" charset="-78"/>
                          <a:ea typeface="+mn-ea"/>
                          <a:cs typeface="Andalus" panose="02020603050405020304" pitchFamily="18" charset="-78"/>
                        </a:rPr>
                        <a:t>10-70 ton arası günlük süt işleyen tesisler, </a:t>
                      </a:r>
                    </a:p>
                  </a:txBody>
                  <a:tcPr/>
                </a:tc>
                <a:tc>
                  <a:txBody>
                    <a:bodyPr/>
                    <a:lstStyle/>
                    <a:p>
                      <a:pPr lvl="0"/>
                      <a:r>
                        <a:rPr lang="tr-TR" sz="1600" kern="1200" dirty="0" smtClean="0">
                          <a:solidFill>
                            <a:schemeClr val="tx1"/>
                          </a:solidFill>
                          <a:latin typeface="Andalus" panose="02020603050405020304" pitchFamily="18" charset="-78"/>
                          <a:ea typeface="+mn-ea"/>
                          <a:cs typeface="Andalus" panose="02020603050405020304" pitchFamily="18" charset="-78"/>
                        </a:rPr>
                        <a:t>30.000-3.000.000 €</a:t>
                      </a:r>
                    </a:p>
                    <a:p>
                      <a:pPr lvl="0"/>
                      <a:r>
                        <a:rPr lang="tr-TR" sz="1600" kern="1200" dirty="0" smtClean="0">
                          <a:solidFill>
                            <a:schemeClr val="tx1"/>
                          </a:solidFill>
                          <a:latin typeface="Andalus" panose="02020603050405020304" pitchFamily="18" charset="-78"/>
                          <a:ea typeface="+mn-ea"/>
                          <a:cs typeface="Andalus" panose="02020603050405020304" pitchFamily="18" charset="-78"/>
                        </a:rPr>
                        <a:t> </a:t>
                      </a:r>
                      <a:r>
                        <a:rPr lang="tr-TR" sz="1600" kern="1200" dirty="0" smtClean="0">
                          <a:solidFill>
                            <a:srgbClr val="C00000"/>
                          </a:solidFill>
                          <a:latin typeface="Andalus" panose="02020603050405020304" pitchFamily="18" charset="-78"/>
                          <a:ea typeface="+mn-ea"/>
                          <a:cs typeface="Andalus" panose="02020603050405020304" pitchFamily="18" charset="-78"/>
                        </a:rPr>
                        <a:t>%50’si </a:t>
                      </a:r>
                      <a:r>
                        <a:rPr lang="tr-TR" sz="1600" kern="1200" dirty="0" smtClean="0">
                          <a:solidFill>
                            <a:schemeClr val="tx1"/>
                          </a:solidFill>
                          <a:latin typeface="Andalus" panose="02020603050405020304" pitchFamily="18" charset="-78"/>
                          <a:ea typeface="+mn-ea"/>
                          <a:cs typeface="Andalus" panose="02020603050405020304" pitchFamily="18" charset="-78"/>
                        </a:rPr>
                        <a:t>hibe</a:t>
                      </a:r>
                      <a:r>
                        <a:rPr lang="tr-TR" sz="1600" kern="1200" dirty="0" smtClean="0">
                          <a:solidFill>
                            <a:srgbClr val="C00000"/>
                          </a:solidFill>
                          <a:latin typeface="Andalus" panose="02020603050405020304" pitchFamily="18" charset="-78"/>
                          <a:ea typeface="+mn-ea"/>
                          <a:cs typeface="Andalus" panose="02020603050405020304" pitchFamily="18" charset="-78"/>
                        </a:rPr>
                        <a:t>+%10</a:t>
                      </a:r>
                      <a:r>
                        <a:rPr lang="tr-TR" sz="1600" kern="1200" baseline="0" dirty="0" smtClean="0">
                          <a:solidFill>
                            <a:srgbClr val="C00000"/>
                          </a:solidFill>
                          <a:latin typeface="Andalus" panose="02020603050405020304" pitchFamily="18" charset="-78"/>
                          <a:ea typeface="+mn-ea"/>
                          <a:cs typeface="Andalus" panose="02020603050405020304" pitchFamily="18" charset="-78"/>
                        </a:rPr>
                        <a:t> </a:t>
                      </a:r>
                      <a:r>
                        <a:rPr lang="tr-TR" sz="1600" kern="1200" baseline="0" dirty="0" smtClean="0">
                          <a:solidFill>
                            <a:schemeClr val="tx1"/>
                          </a:solidFill>
                          <a:latin typeface="Andalus" panose="02020603050405020304" pitchFamily="18" charset="-78"/>
                          <a:ea typeface="+mn-ea"/>
                          <a:cs typeface="Andalus" panose="02020603050405020304" pitchFamily="18" charset="-78"/>
                        </a:rPr>
                        <a:t>Atık</a:t>
                      </a:r>
                      <a:endParaRPr lang="tr-TR" sz="1600" kern="1200" dirty="0">
                        <a:solidFill>
                          <a:schemeClr val="tx1"/>
                        </a:solidFill>
                        <a:latin typeface="Andalus" panose="02020603050405020304" pitchFamily="18" charset="-78"/>
                        <a:ea typeface="+mn-ea"/>
                        <a:cs typeface="Andalus" panose="02020603050405020304" pitchFamily="18" charset="-78"/>
                      </a:endParaRPr>
                    </a:p>
                  </a:txBody>
                  <a:tcPr/>
                </a:tc>
              </a:tr>
              <a:tr h="637770">
                <a:tc>
                  <a:txBody>
                    <a:bodyPr/>
                    <a:lstStyle/>
                    <a:p>
                      <a:pPr lvl="0"/>
                      <a:r>
                        <a:rPr lang="tr-TR" sz="1600" kern="1200" dirty="0" smtClean="0">
                          <a:solidFill>
                            <a:schemeClr val="tx1"/>
                          </a:solidFill>
                          <a:latin typeface="Andalus" panose="02020603050405020304" pitchFamily="18" charset="-78"/>
                          <a:ea typeface="+mn-ea"/>
                          <a:cs typeface="Andalus" panose="02020603050405020304" pitchFamily="18" charset="-78"/>
                        </a:rPr>
                        <a:t>Günlük 70’a tona kadar kapasiteli süt toplama merkezleri için</a:t>
                      </a:r>
                      <a:endParaRPr lang="tr-TR" sz="1600" kern="1200" dirty="0">
                        <a:solidFill>
                          <a:schemeClr val="tx1"/>
                        </a:solidFill>
                        <a:latin typeface="Andalus" panose="02020603050405020304" pitchFamily="18" charset="-78"/>
                        <a:ea typeface="+mn-ea"/>
                        <a:cs typeface="Andalus" panose="02020603050405020304" pitchFamily="18" charset="-78"/>
                      </a:endParaRPr>
                    </a:p>
                  </a:txBody>
                  <a:tcPr/>
                </a:tc>
                <a:tc>
                  <a:txBody>
                    <a:bodyPr/>
                    <a:lstStyle/>
                    <a:p>
                      <a:pPr lvl="0"/>
                      <a:r>
                        <a:rPr lang="tr-TR" sz="1600" dirty="0" smtClean="0">
                          <a:latin typeface="Andalus" panose="02020603050405020304" pitchFamily="18" charset="-78"/>
                          <a:cs typeface="Andalus" panose="02020603050405020304" pitchFamily="18" charset="-78"/>
                        </a:rPr>
                        <a:t>30.000-1.000.0000 </a:t>
                      </a:r>
                      <a:r>
                        <a:rPr lang="tr-TR" sz="1600" dirty="0" smtClean="0">
                          <a:latin typeface="Andalus" panose="02020603050405020304" pitchFamily="18" charset="-78"/>
                          <a:cs typeface="Andalus" panose="02020603050405020304" pitchFamily="18" charset="-78"/>
                        </a:rPr>
                        <a:t>€ </a:t>
                      </a:r>
                    </a:p>
                    <a:p>
                      <a:pPr lvl="0"/>
                      <a:r>
                        <a:rPr lang="tr-TR" sz="1600" kern="1200" dirty="0" smtClean="0">
                          <a:solidFill>
                            <a:srgbClr val="C00000"/>
                          </a:solidFill>
                          <a:latin typeface="Andalus" panose="02020603050405020304" pitchFamily="18" charset="-78"/>
                          <a:ea typeface="+mn-ea"/>
                          <a:cs typeface="Andalus" panose="02020603050405020304" pitchFamily="18" charset="-78"/>
                        </a:rPr>
                        <a:t>%50’si </a:t>
                      </a:r>
                      <a:r>
                        <a:rPr lang="tr-TR" sz="1600" kern="1200" dirty="0" smtClean="0">
                          <a:solidFill>
                            <a:schemeClr val="tx1"/>
                          </a:solidFill>
                          <a:latin typeface="Andalus" panose="02020603050405020304" pitchFamily="18" charset="-78"/>
                          <a:ea typeface="+mn-ea"/>
                          <a:cs typeface="Andalus" panose="02020603050405020304" pitchFamily="18" charset="-78"/>
                        </a:rPr>
                        <a:t>hibe</a:t>
                      </a:r>
                      <a:r>
                        <a:rPr lang="tr-TR" sz="1600" kern="1200" dirty="0" smtClean="0">
                          <a:solidFill>
                            <a:srgbClr val="C00000"/>
                          </a:solidFill>
                          <a:latin typeface="Andalus" panose="02020603050405020304" pitchFamily="18" charset="-78"/>
                          <a:ea typeface="+mn-ea"/>
                          <a:cs typeface="Andalus" panose="02020603050405020304" pitchFamily="18" charset="-78"/>
                        </a:rPr>
                        <a:t>+%10</a:t>
                      </a:r>
                      <a:r>
                        <a:rPr lang="tr-TR" sz="1600" kern="1200" baseline="0" dirty="0" smtClean="0">
                          <a:solidFill>
                            <a:srgbClr val="C00000"/>
                          </a:solidFill>
                          <a:latin typeface="Andalus" panose="02020603050405020304" pitchFamily="18" charset="-78"/>
                          <a:ea typeface="+mn-ea"/>
                          <a:cs typeface="Andalus" panose="02020603050405020304" pitchFamily="18" charset="-78"/>
                        </a:rPr>
                        <a:t> </a:t>
                      </a:r>
                      <a:r>
                        <a:rPr lang="tr-TR" sz="1600" kern="1200" baseline="0" dirty="0" smtClean="0">
                          <a:solidFill>
                            <a:schemeClr val="tx1"/>
                          </a:solidFill>
                          <a:latin typeface="Andalus" panose="02020603050405020304" pitchFamily="18" charset="-78"/>
                          <a:ea typeface="+mn-ea"/>
                          <a:cs typeface="Andalus" panose="02020603050405020304" pitchFamily="18" charset="-78"/>
                        </a:rPr>
                        <a:t>Atık</a:t>
                      </a:r>
                      <a:endParaRPr lang="tr-TR" sz="1600" kern="1200" dirty="0">
                        <a:solidFill>
                          <a:schemeClr val="tx1"/>
                        </a:solidFill>
                        <a:latin typeface="Andalus" panose="02020603050405020304" pitchFamily="18" charset="-78"/>
                        <a:ea typeface="+mn-ea"/>
                        <a:cs typeface="Andalus" panose="02020603050405020304" pitchFamily="18" charset="-78"/>
                      </a:endParaRPr>
                    </a:p>
                  </a:txBody>
                  <a:tcPr/>
                </a:tc>
              </a:tr>
              <a:tr h="19936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rgbClr val="C00000"/>
                          </a:solidFill>
                          <a:latin typeface="Andalus" panose="02020603050405020304" pitchFamily="18" charset="-78"/>
                          <a:cs typeface="Andalus" panose="02020603050405020304" pitchFamily="18" charset="-78"/>
                        </a:rPr>
                        <a:t>Kırmızı et kesimhanesi</a:t>
                      </a:r>
                      <a:r>
                        <a:rPr lang="tr-TR" sz="1600" baseline="0" dirty="0" smtClean="0">
                          <a:solidFill>
                            <a:srgbClr val="C00000"/>
                          </a:solidFill>
                          <a:latin typeface="Andalus" panose="02020603050405020304" pitchFamily="18" charset="-78"/>
                          <a:cs typeface="Andalus" panose="02020603050405020304" pitchFamily="18" charset="-78"/>
                        </a:rPr>
                        <a:t> için </a:t>
                      </a:r>
                      <a:r>
                        <a:rPr lang="tr-TR" sz="1600" baseline="0" dirty="0" smtClean="0">
                          <a:latin typeface="Andalus" panose="02020603050405020304" pitchFamily="18" charset="-78"/>
                          <a:cs typeface="Andalus" panose="02020603050405020304" pitchFamily="18" charset="-78"/>
                        </a:rPr>
                        <a:t>30-500 adet sığır ve manda ile 50-4000 adet koyun keçi kesim kapasiteli;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600" baseline="0" dirty="0" smtClean="0">
                          <a:latin typeface="Andalus" panose="02020603050405020304" pitchFamily="18" charset="-78"/>
                          <a:cs typeface="Andalus" panose="02020603050405020304" pitchFamily="18" charset="-78"/>
                        </a:rPr>
                        <a:t>Kırmızı eti işleme ve parçalama tesisi için, 0,5-5 ton/gün kapasiteli </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600" baseline="0" dirty="0" smtClean="0">
                          <a:solidFill>
                            <a:srgbClr val="C00000"/>
                          </a:solidFill>
                          <a:latin typeface="Andalus" panose="02020603050405020304" pitchFamily="18" charset="-78"/>
                          <a:cs typeface="Andalus" panose="02020603050405020304" pitchFamily="18" charset="-78"/>
                        </a:rPr>
                        <a:t>Kanatlı kesimhanesi için, </a:t>
                      </a:r>
                      <a:r>
                        <a:rPr lang="tr-TR" sz="1600" baseline="0" dirty="0" smtClean="0">
                          <a:solidFill>
                            <a:schemeClr val="tx1"/>
                          </a:solidFill>
                          <a:latin typeface="Andalus" panose="02020603050405020304" pitchFamily="18" charset="-78"/>
                          <a:cs typeface="Andalus" panose="02020603050405020304" pitchFamily="18" charset="-78"/>
                        </a:rPr>
                        <a:t>1000-5000 adet tavuk  ile 100-1000 hindi ve/veya kaz kesim kapasiteli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chemeClr val="tx1"/>
                          </a:solidFill>
                          <a:latin typeface="Andalus" panose="02020603050405020304" pitchFamily="18" charset="-78"/>
                          <a:cs typeface="Andalus" panose="02020603050405020304" pitchFamily="18" charset="-78"/>
                        </a:rPr>
                        <a:t>Kanatlı eti işleme ve parçalama tesisi için, 0,5-5 ton/gün kapasiteli</a:t>
                      </a:r>
                      <a:endParaRPr lang="tr-TR" sz="1600" dirty="0">
                        <a:latin typeface="Andalus" panose="02020603050405020304" pitchFamily="18" charset="-78"/>
                        <a:cs typeface="Andalus" panose="02020603050405020304" pitchFamily="18" charset="-78"/>
                      </a:endParaRPr>
                    </a:p>
                  </a:txBody>
                  <a:tcPr/>
                </a:tc>
                <a:tc>
                  <a:txBody>
                    <a:bodyPr/>
                    <a:lstStyle/>
                    <a:p>
                      <a:pPr lvl="0"/>
                      <a:endParaRPr lang="tr-TR" sz="1600" kern="1200" dirty="0" smtClean="0">
                        <a:solidFill>
                          <a:schemeClr val="tx1"/>
                        </a:solidFill>
                        <a:latin typeface="Andalus" panose="02020603050405020304" pitchFamily="18" charset="-78"/>
                        <a:ea typeface="+mn-ea"/>
                        <a:cs typeface="Andalus" panose="02020603050405020304" pitchFamily="18" charset="-78"/>
                      </a:endParaRPr>
                    </a:p>
                    <a:p>
                      <a:pPr lvl="0"/>
                      <a:endParaRPr lang="tr-TR" sz="1600" kern="1200" dirty="0" smtClean="0">
                        <a:solidFill>
                          <a:schemeClr val="tx1"/>
                        </a:solidFill>
                        <a:latin typeface="Andalus" panose="02020603050405020304" pitchFamily="18" charset="-78"/>
                        <a:ea typeface="+mn-ea"/>
                        <a:cs typeface="Andalus" panose="02020603050405020304" pitchFamily="18" charset="-78"/>
                      </a:endParaRPr>
                    </a:p>
                    <a:p>
                      <a:pPr lvl="0"/>
                      <a:endParaRPr lang="tr-TR" sz="1600" kern="1200" dirty="0" smtClean="0">
                        <a:solidFill>
                          <a:schemeClr val="tx1"/>
                        </a:solidFill>
                        <a:latin typeface="Andalus" panose="02020603050405020304" pitchFamily="18" charset="-78"/>
                        <a:ea typeface="+mn-ea"/>
                        <a:cs typeface="Andalus" panose="02020603050405020304" pitchFamily="18" charset="-78"/>
                      </a:endParaRPr>
                    </a:p>
                    <a:p>
                      <a:pPr lvl="0"/>
                      <a:r>
                        <a:rPr lang="tr-TR" sz="1600" kern="1200" dirty="0" smtClean="0">
                          <a:solidFill>
                            <a:schemeClr val="tx1"/>
                          </a:solidFill>
                          <a:latin typeface="Andalus" panose="02020603050405020304" pitchFamily="18" charset="-78"/>
                          <a:ea typeface="+mn-ea"/>
                          <a:cs typeface="Andalus" panose="02020603050405020304" pitchFamily="18" charset="-78"/>
                        </a:rPr>
                        <a:t>30.000-3.000.000 €</a:t>
                      </a:r>
                    </a:p>
                    <a:p>
                      <a:pPr lvl="0"/>
                      <a:r>
                        <a:rPr lang="tr-TR" sz="1600" kern="1200" dirty="0" smtClean="0">
                          <a:solidFill>
                            <a:schemeClr val="tx1"/>
                          </a:solidFill>
                          <a:latin typeface="Andalus" panose="02020603050405020304" pitchFamily="18" charset="-78"/>
                          <a:ea typeface="+mn-ea"/>
                          <a:cs typeface="Andalus" panose="02020603050405020304" pitchFamily="18" charset="-78"/>
                        </a:rPr>
                        <a:t> </a:t>
                      </a:r>
                      <a:r>
                        <a:rPr lang="tr-TR" sz="1600" kern="1200" dirty="0" smtClean="0">
                          <a:solidFill>
                            <a:srgbClr val="C00000"/>
                          </a:solidFill>
                          <a:latin typeface="Andalus" panose="02020603050405020304" pitchFamily="18" charset="-78"/>
                          <a:ea typeface="+mn-ea"/>
                          <a:cs typeface="Andalus" panose="02020603050405020304" pitchFamily="18" charset="-78"/>
                        </a:rPr>
                        <a:t>%50’si </a:t>
                      </a:r>
                      <a:r>
                        <a:rPr lang="tr-TR" sz="1600" kern="1200" dirty="0" smtClean="0">
                          <a:solidFill>
                            <a:schemeClr val="tx1"/>
                          </a:solidFill>
                          <a:latin typeface="Andalus" panose="02020603050405020304" pitchFamily="18" charset="-78"/>
                          <a:ea typeface="+mn-ea"/>
                          <a:cs typeface="Andalus" panose="02020603050405020304" pitchFamily="18" charset="-78"/>
                        </a:rPr>
                        <a:t>hibe</a:t>
                      </a:r>
                      <a:r>
                        <a:rPr lang="tr-TR" sz="1600" kern="1200" dirty="0" smtClean="0">
                          <a:solidFill>
                            <a:srgbClr val="C00000"/>
                          </a:solidFill>
                          <a:latin typeface="Andalus" panose="02020603050405020304" pitchFamily="18" charset="-78"/>
                          <a:ea typeface="+mn-ea"/>
                          <a:cs typeface="Andalus" panose="02020603050405020304" pitchFamily="18" charset="-78"/>
                        </a:rPr>
                        <a:t>+%10</a:t>
                      </a:r>
                      <a:r>
                        <a:rPr lang="tr-TR" sz="1600" kern="1200" baseline="0" dirty="0" smtClean="0">
                          <a:solidFill>
                            <a:srgbClr val="C00000"/>
                          </a:solidFill>
                          <a:latin typeface="Andalus" panose="02020603050405020304" pitchFamily="18" charset="-78"/>
                          <a:ea typeface="+mn-ea"/>
                          <a:cs typeface="Andalus" panose="02020603050405020304" pitchFamily="18" charset="-78"/>
                        </a:rPr>
                        <a:t> </a:t>
                      </a:r>
                      <a:r>
                        <a:rPr lang="tr-TR" sz="1600" kern="1200" baseline="0" dirty="0" smtClean="0">
                          <a:solidFill>
                            <a:schemeClr val="tx1"/>
                          </a:solidFill>
                          <a:latin typeface="Andalus" panose="02020603050405020304" pitchFamily="18" charset="-78"/>
                          <a:ea typeface="+mn-ea"/>
                          <a:cs typeface="Andalus" panose="02020603050405020304" pitchFamily="18" charset="-78"/>
                        </a:rPr>
                        <a:t>Atık</a:t>
                      </a:r>
                      <a:endParaRPr lang="tr-TR" sz="1600" kern="1200" dirty="0" smtClean="0">
                        <a:solidFill>
                          <a:schemeClr val="tx1"/>
                        </a:solidFill>
                        <a:latin typeface="Andalus" panose="02020603050405020304" pitchFamily="18" charset="-78"/>
                        <a:ea typeface="+mn-ea"/>
                        <a:cs typeface="Andalus" panose="02020603050405020304" pitchFamily="18" charset="-78"/>
                      </a:endParaRPr>
                    </a:p>
                    <a:p>
                      <a:pPr lvl="0"/>
                      <a:endParaRPr lang="tr-TR" sz="1600" dirty="0">
                        <a:latin typeface="Andalus" panose="02020603050405020304" pitchFamily="18" charset="-78"/>
                        <a:cs typeface="Andalus" panose="02020603050405020304" pitchFamily="18" charset="-78"/>
                      </a:endParaRPr>
                    </a:p>
                  </a:txBody>
                  <a:tcPr/>
                </a:tc>
              </a:tr>
              <a:tr h="620448">
                <a:tc>
                  <a:txBody>
                    <a:bodyPr/>
                    <a:lstStyle/>
                    <a:p>
                      <a:pPr lvl="0"/>
                      <a:r>
                        <a:rPr lang="tr-TR" sz="1600" dirty="0" smtClean="0">
                          <a:latin typeface="Andalus" panose="02020603050405020304" pitchFamily="18" charset="-78"/>
                          <a:cs typeface="Andalus" panose="02020603050405020304" pitchFamily="18" charset="-78"/>
                        </a:rPr>
                        <a:t>100-2000 ton ürün/yıl kapasiteye sahip su ürünleri, </a:t>
                      </a:r>
                      <a:r>
                        <a:rPr kumimoji="0" lang="tr-TR" altLang="tr-TR" sz="1600" b="0" i="0" u="none" strike="noStrike" cap="none" normalizeH="0" baseline="0" dirty="0" smtClean="0">
                          <a:ln>
                            <a:noFill/>
                          </a:ln>
                          <a:solidFill>
                            <a:schemeClr val="tx1"/>
                          </a:solidFill>
                          <a:effectLst/>
                          <a:latin typeface="Andalus" panose="02020603050405020304" pitchFamily="18" charset="-78"/>
                          <a:cs typeface="Andalus" panose="02020603050405020304" pitchFamily="18" charset="-78"/>
                        </a:rPr>
                        <a:t>balık yağı veya yumuşakça, çift kabuklu ve kabuklu üretim </a:t>
                      </a:r>
                      <a:r>
                        <a:rPr lang="tr-TR" sz="1600" dirty="0" smtClean="0">
                          <a:latin typeface="Andalus" panose="02020603050405020304" pitchFamily="18" charset="-78"/>
                          <a:cs typeface="Andalus" panose="02020603050405020304" pitchFamily="18" charset="-78"/>
                        </a:rPr>
                        <a:t>işleme  tesisleri için </a:t>
                      </a:r>
                      <a:endParaRPr lang="tr-TR" sz="1600" dirty="0">
                        <a:latin typeface="Andalus" panose="02020603050405020304" pitchFamily="18" charset="-78"/>
                        <a:cs typeface="Andalus" panose="02020603050405020304" pitchFamily="18" charset="-78"/>
                      </a:endParaRPr>
                    </a:p>
                  </a:txBody>
                  <a:tcPr/>
                </a:tc>
                <a:tc>
                  <a:txBody>
                    <a:bodyPr/>
                    <a:lstStyle/>
                    <a:p>
                      <a:pPr lvl="0"/>
                      <a:r>
                        <a:rPr lang="tr-TR" sz="1600" dirty="0" smtClean="0">
                          <a:latin typeface="Andalus" panose="02020603050405020304" pitchFamily="18" charset="-78"/>
                          <a:cs typeface="Andalus" panose="02020603050405020304" pitchFamily="18" charset="-78"/>
                        </a:rPr>
                        <a:t>30.000-1.500.000  </a:t>
                      </a:r>
                      <a:r>
                        <a:rPr lang="tr-TR" sz="1600" dirty="0" smtClean="0">
                          <a:latin typeface="Andalus" panose="02020603050405020304" pitchFamily="18" charset="-78"/>
                          <a:cs typeface="Andalus" panose="02020603050405020304" pitchFamily="18" charset="-78"/>
                        </a:rPr>
                        <a:t>€</a:t>
                      </a:r>
                    </a:p>
                    <a:p>
                      <a:pPr lvl="0"/>
                      <a:r>
                        <a:rPr lang="tr-TR" sz="1600" kern="1200" dirty="0" smtClean="0">
                          <a:solidFill>
                            <a:schemeClr val="tx1"/>
                          </a:solidFill>
                          <a:latin typeface="Andalus" panose="02020603050405020304" pitchFamily="18" charset="-78"/>
                          <a:ea typeface="+mn-ea"/>
                          <a:cs typeface="Andalus" panose="02020603050405020304" pitchFamily="18" charset="-78"/>
                        </a:rPr>
                        <a:t> </a:t>
                      </a:r>
                      <a:r>
                        <a:rPr lang="tr-TR" sz="1600" kern="1200" dirty="0" smtClean="0">
                          <a:solidFill>
                            <a:srgbClr val="C00000"/>
                          </a:solidFill>
                          <a:latin typeface="Andalus" panose="02020603050405020304" pitchFamily="18" charset="-78"/>
                          <a:ea typeface="+mn-ea"/>
                          <a:cs typeface="Andalus" panose="02020603050405020304" pitchFamily="18" charset="-78"/>
                        </a:rPr>
                        <a:t>%50’si </a:t>
                      </a:r>
                      <a:r>
                        <a:rPr lang="tr-TR" sz="1600" kern="1200" dirty="0" smtClean="0">
                          <a:solidFill>
                            <a:schemeClr val="tx1"/>
                          </a:solidFill>
                          <a:latin typeface="Andalus" panose="02020603050405020304" pitchFamily="18" charset="-78"/>
                          <a:ea typeface="+mn-ea"/>
                          <a:cs typeface="Andalus" panose="02020603050405020304" pitchFamily="18" charset="-78"/>
                        </a:rPr>
                        <a:t>hibe</a:t>
                      </a:r>
                      <a:r>
                        <a:rPr lang="tr-TR" sz="1600" kern="1200" dirty="0" smtClean="0">
                          <a:solidFill>
                            <a:srgbClr val="C00000"/>
                          </a:solidFill>
                          <a:latin typeface="Andalus" panose="02020603050405020304" pitchFamily="18" charset="-78"/>
                          <a:ea typeface="+mn-ea"/>
                          <a:cs typeface="Andalus" panose="02020603050405020304" pitchFamily="18" charset="-78"/>
                        </a:rPr>
                        <a:t>+%10</a:t>
                      </a:r>
                      <a:r>
                        <a:rPr lang="tr-TR" sz="1600" kern="1200" baseline="0" dirty="0" smtClean="0">
                          <a:solidFill>
                            <a:srgbClr val="C00000"/>
                          </a:solidFill>
                          <a:latin typeface="Andalus" panose="02020603050405020304" pitchFamily="18" charset="-78"/>
                          <a:ea typeface="+mn-ea"/>
                          <a:cs typeface="Andalus" panose="02020603050405020304" pitchFamily="18" charset="-78"/>
                        </a:rPr>
                        <a:t> </a:t>
                      </a:r>
                      <a:r>
                        <a:rPr lang="tr-TR" sz="1600" kern="1200" baseline="0" dirty="0" smtClean="0">
                          <a:solidFill>
                            <a:schemeClr val="tx1"/>
                          </a:solidFill>
                          <a:latin typeface="Andalus" panose="02020603050405020304" pitchFamily="18" charset="-78"/>
                          <a:ea typeface="+mn-ea"/>
                          <a:cs typeface="Andalus" panose="02020603050405020304" pitchFamily="18" charset="-78"/>
                        </a:rPr>
                        <a:t>Atık</a:t>
                      </a:r>
                      <a:endParaRPr lang="tr-TR" sz="1600" dirty="0">
                        <a:latin typeface="Andalus" panose="02020603050405020304" pitchFamily="18" charset="-78"/>
                        <a:cs typeface="Andalus" panose="02020603050405020304" pitchFamily="18" charset="-78"/>
                      </a:endParaRPr>
                    </a:p>
                  </a:txBody>
                  <a:tcPr/>
                </a:tc>
              </a:tr>
              <a:tr h="881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Andalus" panose="02020603050405020304" pitchFamily="18" charset="-78"/>
                          <a:cs typeface="Andalus" panose="02020603050405020304" pitchFamily="18" charset="-78"/>
                        </a:rPr>
                        <a:t>10.000 m3’e kadar soğuk hava deposu kapasitesine sahip meyve-sebze işleme tesisleri için</a:t>
                      </a:r>
                    </a:p>
                    <a:p>
                      <a:pPr lvl="0"/>
                      <a:endParaRPr lang="tr-TR" sz="1600" dirty="0">
                        <a:latin typeface="Andalus" panose="02020603050405020304" pitchFamily="18" charset="-78"/>
                        <a:cs typeface="Andalus" panose="02020603050405020304" pitchFamily="18" charset="-78"/>
                      </a:endParaRPr>
                    </a:p>
                  </a:txBody>
                  <a:tcPr/>
                </a:tc>
                <a:tc>
                  <a:txBody>
                    <a:bodyPr/>
                    <a:lstStyle/>
                    <a:p>
                      <a:pPr lvl="0"/>
                      <a:r>
                        <a:rPr lang="tr-TR" sz="1600" dirty="0" smtClean="0">
                          <a:latin typeface="Andalus" panose="02020603050405020304" pitchFamily="18" charset="-78"/>
                          <a:cs typeface="Andalus" panose="02020603050405020304" pitchFamily="18" charset="-78"/>
                        </a:rPr>
                        <a:t>30.000-1.250.000 </a:t>
                      </a:r>
                      <a:r>
                        <a:rPr lang="tr-TR" sz="1600" dirty="0" smtClean="0">
                          <a:latin typeface="Andalus" panose="02020603050405020304" pitchFamily="18" charset="-78"/>
                          <a:cs typeface="Andalus" panose="02020603050405020304" pitchFamily="18" charset="-78"/>
                        </a:rPr>
                        <a:t>€</a:t>
                      </a:r>
                    </a:p>
                    <a:p>
                      <a:pPr lvl="0"/>
                      <a:r>
                        <a:rPr lang="tr-TR" sz="1600" kern="1200" dirty="0" smtClean="0">
                          <a:solidFill>
                            <a:schemeClr val="tx1"/>
                          </a:solidFill>
                          <a:latin typeface="Andalus" panose="02020603050405020304" pitchFamily="18" charset="-78"/>
                          <a:ea typeface="+mn-ea"/>
                          <a:cs typeface="Andalus" panose="02020603050405020304" pitchFamily="18" charset="-78"/>
                        </a:rPr>
                        <a:t> </a:t>
                      </a:r>
                      <a:r>
                        <a:rPr lang="tr-TR" sz="1600" kern="1200" dirty="0" smtClean="0">
                          <a:solidFill>
                            <a:srgbClr val="C00000"/>
                          </a:solidFill>
                          <a:latin typeface="Andalus" panose="02020603050405020304" pitchFamily="18" charset="-78"/>
                          <a:ea typeface="+mn-ea"/>
                          <a:cs typeface="Andalus" panose="02020603050405020304" pitchFamily="18" charset="-78"/>
                        </a:rPr>
                        <a:t>%50’si </a:t>
                      </a:r>
                      <a:r>
                        <a:rPr lang="tr-TR" sz="1600" kern="1200" dirty="0" smtClean="0">
                          <a:solidFill>
                            <a:schemeClr val="tx1"/>
                          </a:solidFill>
                          <a:latin typeface="Andalus" panose="02020603050405020304" pitchFamily="18" charset="-78"/>
                          <a:ea typeface="+mn-ea"/>
                          <a:cs typeface="Andalus" panose="02020603050405020304" pitchFamily="18" charset="-78"/>
                        </a:rPr>
                        <a:t>hibe</a:t>
                      </a:r>
                      <a:r>
                        <a:rPr lang="tr-TR" sz="1600" kern="1200" dirty="0" smtClean="0">
                          <a:solidFill>
                            <a:srgbClr val="C00000"/>
                          </a:solidFill>
                          <a:latin typeface="Andalus" panose="02020603050405020304" pitchFamily="18" charset="-78"/>
                          <a:ea typeface="+mn-ea"/>
                          <a:cs typeface="Andalus" panose="02020603050405020304" pitchFamily="18" charset="-78"/>
                        </a:rPr>
                        <a:t>+%10</a:t>
                      </a:r>
                      <a:r>
                        <a:rPr lang="tr-TR" sz="1600" kern="1200" baseline="0" dirty="0" smtClean="0">
                          <a:solidFill>
                            <a:srgbClr val="C00000"/>
                          </a:solidFill>
                          <a:latin typeface="Andalus" panose="02020603050405020304" pitchFamily="18" charset="-78"/>
                          <a:ea typeface="+mn-ea"/>
                          <a:cs typeface="Andalus" panose="02020603050405020304" pitchFamily="18" charset="-78"/>
                        </a:rPr>
                        <a:t> </a:t>
                      </a:r>
                      <a:r>
                        <a:rPr lang="tr-TR" sz="1600" kern="1200" baseline="0" dirty="0" smtClean="0">
                          <a:solidFill>
                            <a:schemeClr val="tx1"/>
                          </a:solidFill>
                          <a:latin typeface="Andalus" panose="02020603050405020304" pitchFamily="18" charset="-78"/>
                          <a:ea typeface="+mn-ea"/>
                          <a:cs typeface="Andalus" panose="02020603050405020304" pitchFamily="18" charset="-78"/>
                        </a:rPr>
                        <a:t>Atık</a:t>
                      </a:r>
                      <a:endParaRPr lang="tr-TR" sz="1600" kern="1200" dirty="0" smtClean="0">
                        <a:solidFill>
                          <a:schemeClr val="tx1"/>
                        </a:solidFill>
                        <a:latin typeface="Andalus" panose="02020603050405020304" pitchFamily="18" charset="-78"/>
                        <a:ea typeface="+mn-ea"/>
                        <a:cs typeface="Andalus" panose="02020603050405020304" pitchFamily="18" charset="-78"/>
                      </a:endParaRPr>
                    </a:p>
                    <a:p>
                      <a:pPr lvl="0"/>
                      <a:endParaRPr lang="tr-TR" sz="1600" dirty="0">
                        <a:latin typeface="Andalus" panose="02020603050405020304" pitchFamily="18" charset="-78"/>
                        <a:cs typeface="Andalus" panose="02020603050405020304" pitchFamily="18" charset="-78"/>
                      </a:endParaRPr>
                    </a:p>
                  </a:txBody>
                  <a:tcPr/>
                </a:tc>
              </a:tr>
            </a:tbl>
          </a:graphicData>
        </a:graphic>
      </p:graphicFrame>
    </p:spTree>
    <p:extLst>
      <p:ext uri="{BB962C8B-B14F-4D97-AF65-F5344CB8AC3E}">
        <p14:creationId xmlns:p14="http://schemas.microsoft.com/office/powerpoint/2010/main" val="34122668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755576" y="1124744"/>
            <a:ext cx="7330008" cy="5001419"/>
          </a:xfrm>
        </p:spPr>
        <p:txBody>
          <a:bodyPr/>
          <a:lstStyle/>
          <a:p>
            <a:pPr marL="0" lvl="1" indent="0">
              <a:buNone/>
            </a:pPr>
            <a:r>
              <a:rPr lang="en-GB" sz="2000" dirty="0">
                <a:solidFill>
                  <a:srgbClr val="FF0000"/>
                </a:solidFill>
                <a:latin typeface="Baskerville Old Face" panose="02020602080505020303" pitchFamily="18" charset="0"/>
                <a:ea typeface="Calibri" pitchFamily="34" charset="0"/>
                <a:cs typeface="Times New Roman" pitchFamily="18" charset="0"/>
              </a:rPr>
              <a:t>IPARD I+II </a:t>
            </a:r>
            <a:r>
              <a:rPr lang="tr-TR" sz="2000" dirty="0">
                <a:solidFill>
                  <a:srgbClr val="FF0000"/>
                </a:solidFill>
                <a:latin typeface="Baskerville Old Face" panose="02020602080505020303" pitchFamily="18" charset="0"/>
                <a:ea typeface="Calibri" pitchFamily="34" charset="0"/>
                <a:cs typeface="Times New Roman" pitchFamily="18" charset="0"/>
              </a:rPr>
              <a:t>dönemi </a:t>
            </a:r>
            <a:r>
              <a:rPr lang="en-GB" sz="2000" dirty="0" err="1">
                <a:solidFill>
                  <a:srgbClr val="FF0000"/>
                </a:solidFill>
                <a:latin typeface="Baskerville Old Face" panose="02020602080505020303" pitchFamily="18" charset="0"/>
                <a:ea typeface="Calibri" pitchFamily="34" charset="0"/>
                <a:cs typeface="Times New Roman" pitchFamily="18" charset="0"/>
              </a:rPr>
              <a:t>içerisinde</a:t>
            </a:r>
            <a:r>
              <a:rPr lang="en-GB" sz="2000" dirty="0">
                <a:solidFill>
                  <a:srgbClr val="FF0000"/>
                </a:solidFill>
                <a:latin typeface="Baskerville Old Face" panose="02020602080505020303" pitchFamily="18" charset="0"/>
                <a:ea typeface="Calibri" pitchFamily="34" charset="0"/>
                <a:cs typeface="Times New Roman" pitchFamily="18" charset="0"/>
              </a:rPr>
              <a:t>,</a:t>
            </a:r>
            <a:r>
              <a:rPr lang="tr-TR" sz="2000" dirty="0">
                <a:solidFill>
                  <a:srgbClr val="FF0000"/>
                </a:solidFill>
                <a:latin typeface="Baskerville Old Face" panose="02020602080505020303" pitchFamily="18" charset="0"/>
                <a:ea typeface="Calibri" pitchFamily="34" charset="0"/>
                <a:cs typeface="Times New Roman" pitchFamily="18" charset="0"/>
              </a:rPr>
              <a:t> her bir yararlanıcı için uygun yatırımların maksimum toplam değeri 3.000.000 </a:t>
            </a:r>
            <a:r>
              <a:rPr lang="tr-TR" sz="2000" dirty="0" err="1">
                <a:solidFill>
                  <a:srgbClr val="FF0000"/>
                </a:solidFill>
                <a:latin typeface="Baskerville Old Face" panose="02020602080505020303" pitchFamily="18" charset="0"/>
                <a:ea typeface="Calibri" pitchFamily="34" charset="0"/>
                <a:cs typeface="Times New Roman" pitchFamily="18" charset="0"/>
              </a:rPr>
              <a:t>Avro’dur</a:t>
            </a:r>
            <a:r>
              <a:rPr lang="tr-TR" sz="2000" dirty="0">
                <a:solidFill>
                  <a:srgbClr val="FF0000"/>
                </a:solidFill>
                <a:latin typeface="Baskerville Old Face" panose="02020602080505020303" pitchFamily="18" charset="0"/>
                <a:ea typeface="Calibri" pitchFamily="34" charset="0"/>
                <a:cs typeface="Times New Roman" pitchFamily="18" charset="0"/>
              </a:rPr>
              <a:t>. </a:t>
            </a:r>
          </a:p>
          <a:p>
            <a:pPr marL="0" indent="0">
              <a:buNone/>
            </a:pPr>
            <a:endParaRPr lang="tr-TR" sz="2000" dirty="0" smtClean="0">
              <a:solidFill>
                <a:srgbClr val="FF0000"/>
              </a:solidFill>
              <a:latin typeface="Bell MT" panose="02020503060305020303" pitchFamily="18" charset="0"/>
            </a:endParaRPr>
          </a:p>
          <a:p>
            <a:pPr marL="0" indent="0">
              <a:buNone/>
            </a:pPr>
            <a:r>
              <a:rPr lang="tr-TR" sz="2400" dirty="0" smtClean="0">
                <a:latin typeface="Baskerville Old Face" panose="02020602080505020303" pitchFamily="18" charset="0"/>
              </a:rPr>
              <a:t>Bu </a:t>
            </a:r>
            <a:r>
              <a:rPr lang="tr-TR" sz="2400" dirty="0" smtClean="0">
                <a:latin typeface="Baskerville Old Face" panose="02020602080505020303" pitchFamily="18" charset="0"/>
              </a:rPr>
              <a:t>tedbir kapsamında aşağıda belirtilen sıralama kriterleri kullanılacaktır</a:t>
            </a:r>
            <a:r>
              <a:rPr lang="tr-TR" sz="2400" dirty="0">
                <a:latin typeface="Baskerville Old Face" panose="02020602080505020303" pitchFamily="18" charset="0"/>
              </a:rPr>
              <a:t>. </a:t>
            </a:r>
            <a:endParaRPr lang="tr-TR" sz="2400" dirty="0" smtClean="0">
              <a:latin typeface="Baskerville Old Face" panose="02020602080505020303" pitchFamily="18" charset="0"/>
            </a:endParaRP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32770806"/>
              </p:ext>
            </p:extLst>
          </p:nvPr>
        </p:nvGraphicFramePr>
        <p:xfrm>
          <a:off x="827584" y="3284984"/>
          <a:ext cx="6576392" cy="2737481"/>
        </p:xfrm>
        <a:graphic>
          <a:graphicData uri="http://schemas.openxmlformats.org/drawingml/2006/table">
            <a:tbl>
              <a:tblPr firstRow="1" bandRow="1">
                <a:tableStyleId>{5C22544A-7EE6-4342-B048-85BDC9FD1C3A}</a:tableStyleId>
              </a:tblPr>
              <a:tblGrid>
                <a:gridCol w="5040560"/>
                <a:gridCol w="1535832"/>
              </a:tblGrid>
              <a:tr h="421151">
                <a:tc>
                  <a:txBody>
                    <a:bodyPr/>
                    <a:lstStyle/>
                    <a:p>
                      <a:r>
                        <a:rPr lang="tr-TR" dirty="0" smtClean="0">
                          <a:latin typeface="Baskerville Old Face" panose="02020602080505020303" pitchFamily="18" charset="0"/>
                        </a:rPr>
                        <a:t>Sıralama kriteri</a:t>
                      </a:r>
                      <a:endParaRPr lang="tr-TR" dirty="0">
                        <a:latin typeface="Baskerville Old Face" panose="02020602080505020303" pitchFamily="18" charset="0"/>
                      </a:endParaRPr>
                    </a:p>
                  </a:txBody>
                  <a:tcPr/>
                </a:tc>
                <a:tc>
                  <a:txBody>
                    <a:bodyPr/>
                    <a:lstStyle/>
                    <a:p>
                      <a:pPr algn="ctr"/>
                      <a:r>
                        <a:rPr lang="tr-TR" dirty="0" smtClean="0">
                          <a:latin typeface="Baskerville Old Face" panose="02020602080505020303" pitchFamily="18" charset="0"/>
                        </a:rPr>
                        <a:t>Puanı</a:t>
                      </a:r>
                      <a:endParaRPr lang="tr-TR" dirty="0">
                        <a:latin typeface="Baskerville Old Face" panose="02020602080505020303" pitchFamily="18" charset="0"/>
                      </a:endParaRPr>
                    </a:p>
                  </a:txBody>
                  <a:tcPr/>
                </a:tc>
              </a:tr>
              <a:tr h="421151">
                <a:tc>
                  <a:txBody>
                    <a:bodyPr/>
                    <a:lstStyle/>
                    <a:p>
                      <a:r>
                        <a:rPr lang="tr-TR" dirty="0" smtClean="0">
                          <a:latin typeface="Baskerville Old Face" panose="02020602080505020303" pitchFamily="18" charset="0"/>
                        </a:rPr>
                        <a:t>Eğer başvuru sahibi mevcut bir işletme  ise </a:t>
                      </a:r>
                      <a:endParaRPr lang="tr-TR" dirty="0">
                        <a:latin typeface="Baskerville Old Face" panose="02020602080505020303" pitchFamily="18" charset="0"/>
                      </a:endParaRPr>
                    </a:p>
                  </a:txBody>
                  <a:tcPr/>
                </a:tc>
                <a:tc>
                  <a:txBody>
                    <a:bodyPr/>
                    <a:lstStyle/>
                    <a:p>
                      <a:pPr algn="ctr"/>
                      <a:r>
                        <a:rPr lang="tr-TR" dirty="0" smtClean="0">
                          <a:latin typeface="Baskerville Old Face" panose="02020602080505020303" pitchFamily="18" charset="0"/>
                        </a:rPr>
                        <a:t>40 </a:t>
                      </a:r>
                      <a:endParaRPr lang="tr-TR" dirty="0">
                        <a:latin typeface="Baskerville Old Face" panose="02020602080505020303" pitchFamily="18" charset="0"/>
                      </a:endParaRPr>
                    </a:p>
                  </a:txBody>
                  <a:tcPr/>
                </a:tc>
              </a:tr>
              <a:tr h="421151">
                <a:tc>
                  <a:txBody>
                    <a:bodyPr/>
                    <a:lstStyle/>
                    <a:p>
                      <a:r>
                        <a:rPr lang="tr-TR" dirty="0" smtClean="0">
                          <a:latin typeface="Baskerville Old Face" panose="02020602080505020303" pitchFamily="18" charset="0"/>
                        </a:rPr>
                        <a:t>Eğer başvuru sahibi bir üretici örgütü ise  </a:t>
                      </a:r>
                      <a:endParaRPr lang="tr-TR" dirty="0">
                        <a:latin typeface="Baskerville Old Face" panose="02020602080505020303" pitchFamily="18" charset="0"/>
                      </a:endParaRPr>
                    </a:p>
                  </a:txBody>
                  <a:tcPr/>
                </a:tc>
                <a:tc>
                  <a:txBody>
                    <a:bodyPr/>
                    <a:lstStyle/>
                    <a:p>
                      <a:pPr algn="ctr"/>
                      <a:r>
                        <a:rPr lang="tr-TR" dirty="0" smtClean="0">
                          <a:latin typeface="Baskerville Old Face" panose="02020602080505020303" pitchFamily="18" charset="0"/>
                        </a:rPr>
                        <a:t>25 </a:t>
                      </a:r>
                      <a:endParaRPr lang="tr-TR" dirty="0">
                        <a:latin typeface="Baskerville Old Face" panose="02020602080505020303" pitchFamily="18" charset="0"/>
                      </a:endParaRPr>
                    </a:p>
                  </a:txBody>
                  <a:tcPr/>
                </a:tc>
              </a:tr>
              <a:tr h="421151">
                <a:tc>
                  <a:txBody>
                    <a:bodyPr/>
                    <a:lstStyle/>
                    <a:p>
                      <a:r>
                        <a:rPr lang="tr-TR" dirty="0" smtClean="0">
                          <a:latin typeface="Baskerville Old Face" panose="02020602080505020303" pitchFamily="18" charset="0"/>
                        </a:rPr>
                        <a:t>Eğer yatırım </a:t>
                      </a:r>
                      <a:r>
                        <a:rPr lang="tr-TR" smtClean="0">
                          <a:latin typeface="Baskerville Old Face" panose="02020602080505020303" pitchFamily="18" charset="0"/>
                        </a:rPr>
                        <a:t>3 milyon TL'den </a:t>
                      </a:r>
                      <a:r>
                        <a:rPr lang="tr-TR" dirty="0" smtClean="0">
                          <a:latin typeface="Baskerville Old Face" panose="02020602080505020303" pitchFamily="18" charset="0"/>
                        </a:rPr>
                        <a:t>daha az ise</a:t>
                      </a:r>
                      <a:endParaRPr lang="tr-TR" dirty="0">
                        <a:latin typeface="Baskerville Old Face" panose="02020602080505020303" pitchFamily="18" charset="0"/>
                      </a:endParaRPr>
                    </a:p>
                  </a:txBody>
                  <a:tcPr/>
                </a:tc>
                <a:tc>
                  <a:txBody>
                    <a:bodyPr/>
                    <a:lstStyle/>
                    <a:p>
                      <a:pPr algn="ctr"/>
                      <a:r>
                        <a:rPr lang="tr-TR" dirty="0" smtClean="0">
                          <a:latin typeface="Baskerville Old Face" panose="02020602080505020303" pitchFamily="18" charset="0"/>
                        </a:rPr>
                        <a:t>20</a:t>
                      </a:r>
                      <a:endParaRPr lang="tr-TR" dirty="0">
                        <a:latin typeface="Baskerville Old Face" panose="02020602080505020303" pitchFamily="18" charset="0"/>
                      </a:endParaRPr>
                    </a:p>
                  </a:txBody>
                  <a:tcPr/>
                </a:tc>
              </a:tr>
              <a:tr h="1052877">
                <a:tc>
                  <a:txBody>
                    <a:bodyPr/>
                    <a:lstStyle/>
                    <a:p>
                      <a:r>
                        <a:rPr lang="tr-TR" dirty="0" smtClean="0">
                          <a:latin typeface="Baskerville Old Face" panose="02020602080505020303" pitchFamily="18" charset="0"/>
                        </a:rPr>
                        <a:t>Eğer yatırım, </a:t>
                      </a:r>
                      <a:r>
                        <a:rPr lang="tr-TR" strike="sngStrike" dirty="0" smtClean="0">
                          <a:solidFill>
                            <a:srgbClr val="FF0000"/>
                          </a:solidFill>
                          <a:latin typeface="Baskerville Old Face" panose="02020602080505020303" pitchFamily="18" charset="0"/>
                        </a:rPr>
                        <a:t>atıkların veya yan ürünlerin işlenmesi veya</a:t>
                      </a:r>
                      <a:r>
                        <a:rPr lang="tr-TR" dirty="0" smtClean="0">
                          <a:latin typeface="Baskerville Old Face" panose="02020602080505020303" pitchFamily="18" charset="0"/>
                        </a:rPr>
                        <a:t> yenilenebilir enerjinin üretilmesini içeriyor ise</a:t>
                      </a:r>
                    </a:p>
                    <a:p>
                      <a:r>
                        <a:rPr lang="tr-TR" dirty="0" smtClean="0">
                          <a:solidFill>
                            <a:srgbClr val="FF0000"/>
                          </a:solidFill>
                          <a:latin typeface="Baskerville Old Face" panose="02020602080505020303" pitchFamily="18" charset="0"/>
                        </a:rPr>
                        <a:t>Eğer yatırımcı kadın ise</a:t>
                      </a:r>
                      <a:endParaRPr lang="tr-TR" dirty="0">
                        <a:solidFill>
                          <a:srgbClr val="FF0000"/>
                        </a:solidFill>
                        <a:latin typeface="Baskerville Old Face" panose="02020602080505020303" pitchFamily="18" charset="0"/>
                      </a:endParaRPr>
                    </a:p>
                  </a:txBody>
                  <a:tcPr/>
                </a:tc>
                <a:tc>
                  <a:txBody>
                    <a:bodyPr/>
                    <a:lstStyle/>
                    <a:p>
                      <a:pPr algn="ctr"/>
                      <a:r>
                        <a:rPr lang="tr-TR" dirty="0" smtClean="0">
                          <a:latin typeface="Baskerville Old Face" panose="02020602080505020303" pitchFamily="18" charset="0"/>
                        </a:rPr>
                        <a:t>15 </a:t>
                      </a:r>
                      <a:r>
                        <a:rPr lang="tr-TR" dirty="0" smtClean="0">
                          <a:solidFill>
                            <a:srgbClr val="FF0000"/>
                          </a:solidFill>
                          <a:latin typeface="Baskerville Old Face" panose="02020602080505020303" pitchFamily="18" charset="0"/>
                        </a:rPr>
                        <a:t>(10)</a:t>
                      </a:r>
                    </a:p>
                    <a:p>
                      <a:pPr algn="ctr"/>
                      <a:endParaRPr lang="tr-TR" dirty="0" smtClean="0">
                        <a:solidFill>
                          <a:srgbClr val="FF0000"/>
                        </a:solidFill>
                        <a:latin typeface="Baskerville Old Face" panose="02020602080505020303" pitchFamily="18" charset="0"/>
                      </a:endParaRPr>
                    </a:p>
                    <a:p>
                      <a:pPr algn="ctr"/>
                      <a:r>
                        <a:rPr lang="tr-TR" dirty="0" smtClean="0">
                          <a:solidFill>
                            <a:srgbClr val="FF0000"/>
                          </a:solidFill>
                          <a:latin typeface="Baskerville Old Face" panose="02020602080505020303" pitchFamily="18" charset="0"/>
                        </a:rPr>
                        <a:t>5</a:t>
                      </a:r>
                      <a:endParaRPr lang="tr-TR" dirty="0">
                        <a:solidFill>
                          <a:srgbClr val="FF0000"/>
                        </a:solidFill>
                        <a:latin typeface="Baskerville Old Face" panose="02020602080505020303" pitchFamily="18" charset="0"/>
                      </a:endParaRPr>
                    </a:p>
                  </a:txBody>
                  <a:tcPr/>
                </a:tc>
              </a:tr>
            </a:tbl>
          </a:graphicData>
        </a:graphic>
      </p:graphicFrame>
    </p:spTree>
    <p:extLst>
      <p:ext uri="{BB962C8B-B14F-4D97-AF65-F5344CB8AC3E}">
        <p14:creationId xmlns:p14="http://schemas.microsoft.com/office/powerpoint/2010/main" val="3293560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2.37-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654"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10"/>
          <p:cNvSpPr>
            <a:spLocks noChangeArrowheads="1"/>
          </p:cNvSpPr>
          <p:nvPr/>
        </p:nvSpPr>
        <p:spPr bwMode="auto">
          <a:xfrm>
            <a:off x="5345723" y="640080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tr-TR" altLang="tr-TR" sz="2400"/>
          </a:p>
        </p:txBody>
      </p:sp>
      <p:sp>
        <p:nvSpPr>
          <p:cNvPr id="11268" name="Başlık 1"/>
          <p:cNvSpPr>
            <a:spLocks noGrp="1"/>
          </p:cNvSpPr>
          <p:nvPr>
            <p:ph type="ctrTitle"/>
          </p:nvPr>
        </p:nvSpPr>
        <p:spPr>
          <a:xfrm>
            <a:off x="-80596" y="4335464"/>
            <a:ext cx="4851889" cy="1470025"/>
          </a:xfrm>
        </p:spPr>
        <p:txBody>
          <a:bodyPr/>
          <a:lstStyle/>
          <a:p>
            <a:r>
              <a:rPr lang="tr-TR" altLang="tr-TR" dirty="0" smtClean="0">
                <a:solidFill>
                  <a:schemeClr val="bg1"/>
                </a:solidFill>
                <a:latin typeface="Andalus" panose="02020603050405020304" pitchFamily="18" charset="-78"/>
                <a:cs typeface="Andalus" panose="02020603050405020304" pitchFamily="18" charset="-78"/>
              </a:rPr>
              <a:t>TEŞEKKÜR  EDERİM</a:t>
            </a:r>
          </a:p>
        </p:txBody>
      </p:sp>
    </p:spTree>
    <p:extLst>
      <p:ext uri="{BB962C8B-B14F-4D97-AF65-F5344CB8AC3E}">
        <p14:creationId xmlns:p14="http://schemas.microsoft.com/office/powerpoint/2010/main" val="729814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1400</TotalTime>
  <Words>614</Words>
  <Application>Microsoft Office PowerPoint</Application>
  <PresentationFormat>Ekran Gösterisi (4:3)</PresentationFormat>
  <Paragraphs>114</Paragraphs>
  <Slides>9</Slides>
  <Notes>6</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T.C. GIDA TARIM VE HAYVANCILIK BAKANLIĞI TARIM REFORMU GENEL MÜDÜRLÜĞÜ   Tarım ve Balıkçılık Ürünlerinin İşlenmesi ve   Pazarlanmasına İle İlgili Fiziksel Varlıklara  Yönelik Yatırımlar     Dr.İbrahim MUTLU AB Yapısal Uyum Yönetim Otoritesi    </vt:lpstr>
      <vt:lpstr>PowerPoint Sunusu</vt:lpstr>
      <vt:lpstr>PowerPoint Sunusu</vt:lpstr>
      <vt:lpstr>PowerPoint Sunusu</vt:lpstr>
      <vt:lpstr>PowerPoint Sunusu</vt:lpstr>
      <vt:lpstr>PowerPoint Sunusu</vt:lpstr>
      <vt:lpstr>PowerPoint Sunusu</vt:lpstr>
      <vt:lpstr>PowerPoint Sunusu</vt:lpstr>
      <vt:lpstr>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Ergin</dc:creator>
  <cp:lastModifiedBy>İbrahim MUTLU</cp:lastModifiedBy>
  <cp:revision>190</cp:revision>
  <dcterms:created xsi:type="dcterms:W3CDTF">2014-08-18T11:56:29Z</dcterms:created>
  <dcterms:modified xsi:type="dcterms:W3CDTF">2017-10-13T10:50:45Z</dcterms:modified>
</cp:coreProperties>
</file>